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Nothing You Could Do"/>
      <p:regular r:id="rId17"/>
    </p:embeddedFont>
    <p:embeddedFont>
      <p:font typeface="Open Sans"/>
      <p:regular r:id="rId18"/>
      <p:bold r:id="rId19"/>
      <p:italic r:id="rId20"/>
      <p:boldItalic r:id="rId21"/>
    </p:embeddedFont>
    <p:embeddedFont>
      <p:font typeface="Century Gothic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22" Type="http://schemas.openxmlformats.org/officeDocument/2006/relationships/font" Target="fonts/CenturyGothic-regular.fntdata"/><Relationship Id="rId21" Type="http://schemas.openxmlformats.org/officeDocument/2006/relationships/font" Target="fonts/OpenSans-boldItalic.fntdata"/><Relationship Id="rId24" Type="http://schemas.openxmlformats.org/officeDocument/2006/relationships/font" Target="fonts/CenturyGothic-italic.fntdata"/><Relationship Id="rId23" Type="http://schemas.openxmlformats.org/officeDocument/2006/relationships/font" Target="fonts/CenturyGothic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font" Target="fonts/CenturyGothic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NothingYouCouldDo-regular.fntdata"/><Relationship Id="rId16" Type="http://schemas.openxmlformats.org/officeDocument/2006/relationships/slide" Target="slides/slide10.xml"/><Relationship Id="rId19" Type="http://schemas.openxmlformats.org/officeDocument/2006/relationships/font" Target="fonts/OpenSans-bold.fntdata"/><Relationship Id="rId18" Type="http://schemas.openxmlformats.org/officeDocument/2006/relationships/font" Target="fonts/Open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hing You Could Do"/>
              <a:buNone/>
              <a:defRPr b="1" i="0" sz="4400" u="none" cap="none" strike="noStrike">
                <a:solidFill>
                  <a:schemeClr val="dk1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hing You Could Do"/>
              <a:buNone/>
              <a:defRPr b="1" i="0" sz="4400" u="none" cap="none" strike="noStrike">
                <a:solidFill>
                  <a:schemeClr val="dk1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hing You Could Do"/>
              <a:buNone/>
              <a:defRPr b="1" i="0" sz="4400" u="none" cap="none" strike="noStrike">
                <a:solidFill>
                  <a:schemeClr val="dk1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hing You Could Do"/>
              <a:buNone/>
              <a:defRPr b="1" i="0" sz="4000" u="none" cap="none" strike="noStrike">
                <a:solidFill>
                  <a:schemeClr val="dk1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hing You Could Do"/>
              <a:buNone/>
              <a:defRPr b="1" i="0" sz="4400" u="none" cap="none" strike="noStrike">
                <a:solidFill>
                  <a:schemeClr val="dk1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hing You Could Do"/>
              <a:buNone/>
              <a:defRPr b="1" i="0" sz="4400" u="none" cap="none" strike="noStrike">
                <a:solidFill>
                  <a:schemeClr val="dk1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Shape 9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hing You Could Do"/>
              <a:buNone/>
              <a:defRPr b="1" i="0" sz="2000" u="none" cap="none" strike="noStrike">
                <a:solidFill>
                  <a:schemeClr val="dk1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hing You Could Do"/>
              <a:buNone/>
              <a:defRPr b="1" i="0" sz="2000" u="none" cap="none" strike="noStrike">
                <a:solidFill>
                  <a:schemeClr val="dk1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Shape 108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hing You Could Do"/>
              <a:buNone/>
              <a:defRPr b="1" i="0" sz="4400" u="none" cap="none" strike="noStrike">
                <a:solidFill>
                  <a:schemeClr val="dk1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hing You Could Do"/>
              <a:buNone/>
              <a:defRPr b="1" i="0" sz="4400" u="none" cap="none" strike="noStrike">
                <a:solidFill>
                  <a:schemeClr val="dk1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456481" y="205222"/>
            <a:ext cx="8226600" cy="85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0" type="dt"/>
          </p:nvPr>
        </p:nvSpPr>
        <p:spPr>
          <a:xfrm>
            <a:off x="5997388" y="1683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1" type="ftr"/>
          </p:nvPr>
        </p:nvSpPr>
        <p:spPr>
          <a:xfrm>
            <a:off x="4641448" y="4389120"/>
            <a:ext cx="3502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4649096" y="168368"/>
            <a:ext cx="1332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showMasterSp="0" type="tx">
  <p:cSld name="TITLE_AND_BOD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hing You Could Do"/>
              <a:buNone/>
              <a:defRPr b="1" i="0" sz="4400" u="none" cap="none" strike="noStrike">
                <a:solidFill>
                  <a:schemeClr val="dk1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888888"/>
              </a:buClr>
              <a:buFont typeface="Open Sans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Clr>
                <a:srgbClr val="888888"/>
              </a:buClr>
              <a:buFont typeface="Open Sans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Clr>
                <a:srgbClr val="888888"/>
              </a:buClr>
              <a:buFont typeface="Open Sans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Clr>
                <a:srgbClr val="888888"/>
              </a:buClr>
              <a:buFont typeface="Open Sans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Clr>
                <a:srgbClr val="888888"/>
              </a:buClr>
              <a:buFont typeface="Open Sans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Clr>
                <a:srgbClr val="888888"/>
              </a:buClr>
              <a:buFont typeface="Open Sans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Clr>
                <a:srgbClr val="888888"/>
              </a:buClr>
              <a:buFont typeface="Open Sans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Clr>
                <a:srgbClr val="888888"/>
              </a:buClr>
              <a:buFont typeface="Open Sans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Clr>
                <a:srgbClr val="888888"/>
              </a:buClr>
              <a:buFont typeface="Open Sans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hing You Could Do"/>
              <a:buNone/>
              <a:defRPr b="1" i="0" sz="4400" u="none" cap="none" strike="noStrike">
                <a:solidFill>
                  <a:schemeClr val="dk1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rosanne@texasenvironment.org" TargetMode="External"/><Relationship Id="rId4" Type="http://schemas.openxmlformats.org/officeDocument/2006/relationships/hyperlink" Target="http://www.texasenvironment.org/" TargetMode="External"/><Relationship Id="rId5" Type="http://schemas.openxmlformats.org/officeDocument/2006/relationships/hyperlink" Target="http://www.facebook.com/ZeroWasteHouston" TargetMode="External"/><Relationship Id="rId6" Type="http://schemas.openxmlformats.org/officeDocument/2006/relationships/hyperlink" Target="http://www.zerowastedfw.org/zero-waste-dalla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bagfreebayous.org" TargetMode="External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hyperlink" Target="http://www.breakfreefromplastic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ctrTitle"/>
          </p:nvPr>
        </p:nvSpPr>
        <p:spPr>
          <a:xfrm>
            <a:off x="585825" y="1469244"/>
            <a:ext cx="7772400" cy="11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en" sz="4000"/>
              <a:t>Texas Campaign for the Environment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 txBox="1"/>
          <p:nvPr>
            <p:ph idx="1" type="subTitle"/>
          </p:nvPr>
        </p:nvSpPr>
        <p:spPr>
          <a:xfrm>
            <a:off x="285825" y="2928875"/>
            <a:ext cx="8372400" cy="13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Rosanne Barone</a:t>
            </a:r>
            <a:br>
              <a:rPr lang="en" sz="3000">
                <a:solidFill>
                  <a:schemeClr val="dk1"/>
                </a:solidFill>
              </a:rPr>
            </a:br>
            <a:r>
              <a:rPr lang="en" sz="3000">
                <a:solidFill>
                  <a:schemeClr val="dk1"/>
                </a:solidFill>
              </a:rPr>
              <a:t>Houston Program Director</a:t>
            </a:r>
            <a:endParaRPr sz="3000">
              <a:solidFill>
                <a:schemeClr val="dk1"/>
              </a:solidFill>
            </a:endParaRPr>
          </a:p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/>
        </p:nvSpPr>
        <p:spPr>
          <a:xfrm>
            <a:off x="1856150" y="1315150"/>
            <a:ext cx="6045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rosanne@texasenvironment.org</a:t>
            </a:r>
            <a:endParaRPr sz="2200">
              <a:solidFill>
                <a:srgbClr val="88888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713-337-4192</a:t>
            </a:r>
            <a:endParaRPr sz="2200">
              <a:solidFill>
                <a:srgbClr val="88888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88888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www.texasenvironment.org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www.facebook.com/ZeroWasteHouston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www.zerowastedfw.org/zero-waste-dallas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ctrTitle"/>
          </p:nvPr>
        </p:nvSpPr>
        <p:spPr>
          <a:xfrm>
            <a:off x="1112775" y="-6"/>
            <a:ext cx="7772400" cy="11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Zero Waste Goal</a:t>
            </a:r>
            <a:endParaRPr sz="4000"/>
          </a:p>
        </p:txBody>
      </p:sp>
      <p:sp>
        <p:nvSpPr>
          <p:cNvPr id="145" name="Shape 145"/>
          <p:cNvSpPr txBox="1"/>
          <p:nvPr/>
        </p:nvSpPr>
        <p:spPr>
          <a:xfrm>
            <a:off x="568025" y="1340000"/>
            <a:ext cx="7545000" cy="27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All discarded material is diverted away from landfills and back into the cycle of reuse through policy-based and market-based approaches including recycling, composting and product redesign in order to reduce harm to the environment and public health. </a:t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There is no such thing as “away”.</a:t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ctrTitle"/>
          </p:nvPr>
        </p:nvSpPr>
        <p:spPr>
          <a:xfrm>
            <a:off x="1371600" y="-6"/>
            <a:ext cx="7772400" cy="11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Policies and Programs</a:t>
            </a:r>
            <a:endParaRPr sz="4000"/>
          </a:p>
        </p:txBody>
      </p:sp>
      <p:sp>
        <p:nvSpPr>
          <p:cNvPr id="151" name="Shape 151"/>
          <p:cNvSpPr txBox="1"/>
          <p:nvPr>
            <p:ph idx="1" type="subTitle"/>
          </p:nvPr>
        </p:nvSpPr>
        <p:spPr>
          <a:xfrm>
            <a:off x="584125" y="956475"/>
            <a:ext cx="5175900" cy="13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Zero Waste Plan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Pay As You Throw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Composting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400" y="1989925"/>
            <a:ext cx="5792526" cy="27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3756675" y="956475"/>
            <a:ext cx="51759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Universal Recycling Ordinance</a:t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Construction &amp; Demolition (C&amp;D)</a:t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ctrTitle"/>
          </p:nvPr>
        </p:nvSpPr>
        <p:spPr>
          <a:xfrm>
            <a:off x="1642300" y="0"/>
            <a:ext cx="7766700" cy="11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TX Cities for Zero Waste </a:t>
            </a:r>
            <a:endParaRPr sz="4000"/>
          </a:p>
        </p:txBody>
      </p:sp>
      <p:sp>
        <p:nvSpPr>
          <p:cNvPr id="159" name="Shape 159"/>
          <p:cNvSpPr txBox="1"/>
          <p:nvPr>
            <p:ph idx="1" type="subTitle"/>
          </p:nvPr>
        </p:nvSpPr>
        <p:spPr>
          <a:xfrm>
            <a:off x="0" y="859125"/>
            <a:ext cx="8996700" cy="39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Zero Waste Goals in Austin, Dallas, Ft Worth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Curbside recycling in Dallas, Arlington, saved in Lucas, Houston, has spillover benefits after commitment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URO in Austin, </a:t>
            </a:r>
            <a:r>
              <a:rPr lang="en" sz="2200">
                <a:solidFill>
                  <a:schemeClr val="dk1"/>
                </a:solidFill>
              </a:rPr>
              <a:t>c</a:t>
            </a:r>
            <a:r>
              <a:rPr lang="en" sz="2200">
                <a:solidFill>
                  <a:schemeClr val="dk1"/>
                </a:solidFill>
              </a:rPr>
              <a:t>omposting</a:t>
            </a:r>
            <a:r>
              <a:rPr lang="en" sz="2200">
                <a:solidFill>
                  <a:srgbClr val="000000"/>
                </a:solidFill>
              </a:rPr>
              <a:t> included in </a:t>
            </a:r>
            <a:r>
              <a:rPr lang="en" sz="2200">
                <a:solidFill>
                  <a:srgbClr val="000000"/>
                </a:solidFill>
              </a:rPr>
              <a:t>businesses</a:t>
            </a:r>
            <a:r>
              <a:rPr lang="en" sz="2200">
                <a:solidFill>
                  <a:srgbClr val="000000"/>
                </a:solidFill>
              </a:rPr>
              <a:t> with food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Comprehensive: multi-family and commercial recycling in Austin, Fort Worth, Lewisville, Little Elm, Euless, Frisco, Allen, Cedar Hill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Apartment recycling and curbside composting in Fort Worth, San Antonio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Composting pilot in Ft Worth, apartments in San Antonio, San Marcos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C&amp;D in Austin, Frisco concrete and metal, Plano rebate program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ctrTitle"/>
          </p:nvPr>
        </p:nvSpPr>
        <p:spPr>
          <a:xfrm>
            <a:off x="1529525" y="-6"/>
            <a:ext cx="7772400" cy="11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Why do it?</a:t>
            </a:r>
            <a:endParaRPr sz="4000"/>
          </a:p>
        </p:txBody>
      </p:sp>
      <p:sp>
        <p:nvSpPr>
          <p:cNvPr id="165" name="Shape 165"/>
          <p:cNvSpPr txBox="1"/>
          <p:nvPr>
            <p:ph idx="1" type="subTitle"/>
          </p:nvPr>
        </p:nvSpPr>
        <p:spPr>
          <a:xfrm>
            <a:off x="328825" y="1327125"/>
            <a:ext cx="3500400" cy="20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Environmental and public health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Job creation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Sustainability</a:t>
            </a:r>
            <a:r>
              <a:rPr lang="en" sz="2200">
                <a:solidFill>
                  <a:srgbClr val="000000"/>
                </a:solidFill>
              </a:rPr>
              <a:t> leaders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Personal and governmental responsibility</a:t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2025" y="1183725"/>
            <a:ext cx="5289526" cy="37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ctrTitle"/>
          </p:nvPr>
        </p:nvSpPr>
        <p:spPr>
          <a:xfrm>
            <a:off x="1195450" y="0"/>
            <a:ext cx="8290500" cy="11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Zero Waste Houston </a:t>
            </a:r>
            <a:endParaRPr sz="4000"/>
          </a:p>
        </p:txBody>
      </p:sp>
      <p:sp>
        <p:nvSpPr>
          <p:cNvPr id="172" name="Shape 172"/>
          <p:cNvSpPr txBox="1"/>
          <p:nvPr>
            <p:ph idx="1" type="subTitle"/>
          </p:nvPr>
        </p:nvSpPr>
        <p:spPr>
          <a:xfrm>
            <a:off x="116100" y="1102500"/>
            <a:ext cx="4455900" cy="36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One Bin for All, 2014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Single-stream recycling contract, 2018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Post-Harvey planning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Zero Waste Houston on Facebook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 u="sng">
                <a:solidFill>
                  <a:schemeClr val="hlink"/>
                </a:solidFill>
                <a:hlinkClick r:id="rId3"/>
              </a:rPr>
              <a:t>www.bagfreebayous.org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0350" y="1140700"/>
            <a:ext cx="5103649" cy="3593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ctrTitle"/>
          </p:nvPr>
        </p:nvSpPr>
        <p:spPr>
          <a:xfrm>
            <a:off x="1642325" y="-6"/>
            <a:ext cx="7772400" cy="11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More Cities for Zero Waste</a:t>
            </a:r>
            <a:endParaRPr sz="4000"/>
          </a:p>
        </p:txBody>
      </p:sp>
      <p:sp>
        <p:nvSpPr>
          <p:cNvPr id="179" name="Shape 179"/>
          <p:cNvSpPr txBox="1"/>
          <p:nvPr>
            <p:ph idx="1" type="subTitle"/>
          </p:nvPr>
        </p:nvSpPr>
        <p:spPr>
          <a:xfrm>
            <a:off x="357100" y="1281000"/>
            <a:ext cx="8015400" cy="33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Zero Waste Goals in Cedar Park, Georgetown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Recycling for apartments and businesses in Dallas, Denton and Arlington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Long-term solid waste plan with Zero Waste goal in Plano and Richardson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Composting roll-out, and recycling in parks in Austin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Bulk and brush separation in Dallas and Cedar Park</a:t>
            </a:r>
            <a:endParaRPr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ctrTitle"/>
          </p:nvPr>
        </p:nvSpPr>
        <p:spPr>
          <a:xfrm>
            <a:off x="1514075" y="0"/>
            <a:ext cx="7766700" cy="11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At the State Legislature</a:t>
            </a:r>
            <a:endParaRPr sz="4000"/>
          </a:p>
        </p:txBody>
      </p:sp>
      <p:sp>
        <p:nvSpPr>
          <p:cNvPr id="185" name="Shape 185"/>
          <p:cNvSpPr txBox="1"/>
          <p:nvPr>
            <p:ph idx="1" type="subTitle"/>
          </p:nvPr>
        </p:nvSpPr>
        <p:spPr>
          <a:xfrm>
            <a:off x="0" y="1379975"/>
            <a:ext cx="3755700" cy="26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Producer take-back programs - computers in 2007, TVs in 2011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Single-use bag </a:t>
            </a:r>
            <a:br>
              <a:rPr lang="en" sz="2200">
                <a:solidFill>
                  <a:srgbClr val="000000"/>
                </a:solidFill>
              </a:rPr>
            </a:br>
            <a:r>
              <a:rPr lang="en" sz="2200">
                <a:solidFill>
                  <a:srgbClr val="000000"/>
                </a:solidFill>
              </a:rPr>
              <a:t>ordinances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Biosolids regulations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Landfill regulations</a:t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2525" y="1217700"/>
            <a:ext cx="5611474" cy="315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ctrTitle"/>
          </p:nvPr>
        </p:nvSpPr>
        <p:spPr>
          <a:xfrm>
            <a:off x="1713550" y="0"/>
            <a:ext cx="7766700" cy="11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Global Effort</a:t>
            </a:r>
            <a:endParaRPr sz="4000"/>
          </a:p>
        </p:txBody>
      </p:sp>
      <p:sp>
        <p:nvSpPr>
          <p:cNvPr id="192" name="Shape 192"/>
          <p:cNvSpPr txBox="1"/>
          <p:nvPr>
            <p:ph idx="1" type="subTitle"/>
          </p:nvPr>
        </p:nvSpPr>
        <p:spPr>
          <a:xfrm>
            <a:off x="373200" y="1573875"/>
            <a:ext cx="3131700" cy="13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Zero Waste policies internationally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Reduction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Production</a:t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9075" y="989775"/>
            <a:ext cx="5032525" cy="335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3633650" y="4341425"/>
            <a:ext cx="51921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www.breakfreefromplastic.org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CE 2016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