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0" r:id="rId2"/>
  </p:sldMasterIdLst>
  <p:notesMasterIdLst>
    <p:notesMasterId r:id="rId32"/>
  </p:notesMasterIdLst>
  <p:handoutMasterIdLst>
    <p:handoutMasterId r:id="rId33"/>
  </p:handoutMasterIdLst>
  <p:sldIdLst>
    <p:sldId id="299" r:id="rId3"/>
    <p:sldId id="328" r:id="rId4"/>
    <p:sldId id="329" r:id="rId5"/>
    <p:sldId id="303" r:id="rId6"/>
    <p:sldId id="318" r:id="rId7"/>
    <p:sldId id="336" r:id="rId8"/>
    <p:sldId id="337" r:id="rId9"/>
    <p:sldId id="263" r:id="rId10"/>
    <p:sldId id="279" r:id="rId11"/>
    <p:sldId id="280" r:id="rId12"/>
    <p:sldId id="290" r:id="rId13"/>
    <p:sldId id="312" r:id="rId14"/>
    <p:sldId id="297" r:id="rId15"/>
    <p:sldId id="310" r:id="rId16"/>
    <p:sldId id="271" r:id="rId17"/>
    <p:sldId id="268" r:id="rId18"/>
    <p:sldId id="275" r:id="rId19"/>
    <p:sldId id="324" r:id="rId20"/>
    <p:sldId id="333" r:id="rId21"/>
    <p:sldId id="316" r:id="rId22"/>
    <p:sldId id="319" r:id="rId23"/>
    <p:sldId id="321" r:id="rId24"/>
    <p:sldId id="313" r:id="rId25"/>
    <p:sldId id="314" r:id="rId26"/>
    <p:sldId id="330" r:id="rId27"/>
    <p:sldId id="335" r:id="rId28"/>
    <p:sldId id="294" r:id="rId29"/>
    <p:sldId id="287" r:id="rId30"/>
    <p:sldId id="302" r:id="rId31"/>
  </p:sldIdLst>
  <p:sldSz cx="9144000" cy="6858000" type="screen4x3"/>
  <p:notesSz cx="9305925" cy="7019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9D7E1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 autoAdjust="0"/>
    <p:restoredTop sz="84514" autoAdjust="0"/>
  </p:normalViewPr>
  <p:slideViewPr>
    <p:cSldViewPr>
      <p:cViewPr varScale="1">
        <p:scale>
          <a:sx n="73" d="100"/>
          <a:sy n="73" d="100"/>
        </p:scale>
        <p:origin x="-108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896" y="-96"/>
      </p:cViewPr>
      <p:guideLst>
        <p:guide orient="horz" pos="2211"/>
        <p:guide pos="293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33410" cy="351236"/>
          </a:xfrm>
          <a:prstGeom prst="rect">
            <a:avLst/>
          </a:prstGeom>
        </p:spPr>
        <p:txBody>
          <a:bodyPr vert="horz" lIns="91540" tIns="45771" rIns="91540" bIns="4577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0409" y="1"/>
            <a:ext cx="4033410" cy="351236"/>
          </a:xfrm>
          <a:prstGeom prst="rect">
            <a:avLst/>
          </a:prstGeom>
        </p:spPr>
        <p:txBody>
          <a:bodyPr vert="horz" lIns="91540" tIns="45771" rIns="91540" bIns="45771" rtlCol="0"/>
          <a:lstStyle>
            <a:lvl1pPr algn="r">
              <a:defRPr sz="1200"/>
            </a:lvl1pPr>
          </a:lstStyle>
          <a:p>
            <a:fld id="{10588B70-782F-4214-8454-8B4FD563C39D}" type="datetimeFigureOut">
              <a:rPr lang="en-US" smtClean="0"/>
              <a:pPr/>
              <a:t>10/4/2012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67492"/>
            <a:ext cx="4033410" cy="351236"/>
          </a:xfrm>
          <a:prstGeom prst="rect">
            <a:avLst/>
          </a:prstGeom>
        </p:spPr>
        <p:txBody>
          <a:bodyPr vert="horz" lIns="91540" tIns="45771" rIns="91540" bIns="4577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0409" y="6667492"/>
            <a:ext cx="4033410" cy="351236"/>
          </a:xfrm>
          <a:prstGeom prst="rect">
            <a:avLst/>
          </a:prstGeom>
        </p:spPr>
        <p:txBody>
          <a:bodyPr vert="horz" lIns="91540" tIns="45771" rIns="91540" bIns="45771" rtlCol="0" anchor="b"/>
          <a:lstStyle>
            <a:lvl1pPr algn="r">
              <a:defRPr sz="1200"/>
            </a:lvl1pPr>
          </a:lstStyle>
          <a:p>
            <a:fld id="{F55A1838-2643-4C63-8F0D-51666DA82E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6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32567" cy="350996"/>
          </a:xfrm>
          <a:prstGeom prst="rect">
            <a:avLst/>
          </a:prstGeom>
        </p:spPr>
        <p:txBody>
          <a:bodyPr vert="horz" lIns="93280" tIns="46640" rIns="93280" bIns="4664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1206" y="1"/>
            <a:ext cx="4032567" cy="350996"/>
          </a:xfrm>
          <a:prstGeom prst="rect">
            <a:avLst/>
          </a:prstGeom>
        </p:spPr>
        <p:txBody>
          <a:bodyPr vert="horz" lIns="93280" tIns="46640" rIns="93280" bIns="46640" rtlCol="0"/>
          <a:lstStyle>
            <a:lvl1pPr algn="r">
              <a:defRPr sz="1200"/>
            </a:lvl1pPr>
          </a:lstStyle>
          <a:p>
            <a:fld id="{698325A0-A409-4B7C-9945-BB48DC5B440C}" type="datetimeFigureOut">
              <a:rPr lang="en-US" smtClean="0"/>
              <a:pPr/>
              <a:t>10/4/2012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7050"/>
            <a:ext cx="3508375" cy="2632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0" tIns="46640" rIns="93280" bIns="4664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593" y="3334465"/>
            <a:ext cx="7444740" cy="3158966"/>
          </a:xfrm>
          <a:prstGeom prst="rect">
            <a:avLst/>
          </a:prstGeom>
        </p:spPr>
        <p:txBody>
          <a:bodyPr vert="horz" lIns="93280" tIns="46640" rIns="93280" bIns="466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67712"/>
            <a:ext cx="4032567" cy="350996"/>
          </a:xfrm>
          <a:prstGeom prst="rect">
            <a:avLst/>
          </a:prstGeom>
        </p:spPr>
        <p:txBody>
          <a:bodyPr vert="horz" lIns="93280" tIns="46640" rIns="93280" bIns="4664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1206" y="6667712"/>
            <a:ext cx="4032567" cy="350996"/>
          </a:xfrm>
          <a:prstGeom prst="rect">
            <a:avLst/>
          </a:prstGeom>
        </p:spPr>
        <p:txBody>
          <a:bodyPr vert="horz" lIns="93280" tIns="46640" rIns="93280" bIns="46640" rtlCol="0" anchor="b"/>
          <a:lstStyle>
            <a:lvl1pPr algn="r">
              <a:defRPr sz="1200"/>
            </a:lvl1pPr>
          </a:lstStyle>
          <a:p>
            <a:fld id="{31D7918E-C7AD-4CEC-B6D8-A6CBCBD663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2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Lots</a:t>
            </a:r>
            <a:r>
              <a:rPr lang="en-US" baseline="0" dirty="0" smtClean="0"/>
              <a:t> of ways to think about Houston’s water</a:t>
            </a:r>
          </a:p>
          <a:p>
            <a:endParaRPr lang="en-US" baseline="0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Deliver annual average of 400 MGD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r>
              <a:rPr lang="en-US" sz="2900" dirty="0"/>
              <a:t>   of water (Max. 672 MGD)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Service 470,000 customer accounts</a:t>
            </a:r>
          </a:p>
          <a:p>
            <a:pPr marL="757899" lvl="1" indent="-291499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dirty="0"/>
              <a:t>1,162,720 connections</a:t>
            </a:r>
          </a:p>
          <a:p>
            <a:pPr marL="757899" lvl="1" indent="-291499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dirty="0"/>
              <a:t>2,940,000 residents</a:t>
            </a:r>
          </a:p>
          <a:p>
            <a:pPr marL="757899" lvl="1" indent="-2914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Maintain 7,480 miles of water lines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54,000 Fire Hydrants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150,000 Valves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66581-DC36-4E6C-8C1A-152E0E586B6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66581-DC36-4E6C-8C1A-152E0E586B61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66581-DC36-4E6C-8C1A-152E0E586B61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66581-DC36-4E6C-8C1A-152E0E586B61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7CCF0-47EB-451D-8FDE-2EB6CF582DDE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5270586" y="6667967"/>
            <a:ext cx="4033741" cy="35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1" tIns="47526" rIns="95051" bIns="47526" anchor="b"/>
          <a:lstStyle/>
          <a:p>
            <a:pPr algn="r" defTabSz="950612"/>
            <a:fld id="{E4C36602-093B-42D9-8C03-8B017FF6A809}" type="slidenum">
              <a:rPr lang="en-US" sz="1200"/>
              <a:pPr algn="r" defTabSz="950612"/>
              <a:t>28</a:t>
            </a:fld>
            <a:endParaRPr lang="en-US" sz="1200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32799">
              <a:defRPr/>
            </a:pPr>
            <a:r>
              <a:rPr lang="en-US" b="1" dirty="0" smtClean="0"/>
              <a:t>Doug Walters, P.E. </a:t>
            </a:r>
          </a:p>
          <a:p>
            <a:pPr defTabSz="932799">
              <a:defRPr/>
            </a:pPr>
            <a:r>
              <a:rPr lang="en-US" b="1" dirty="0" smtClean="0"/>
              <a:t>LA Sanitation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37C95-081A-4B19-BAF2-44B4C305BE77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84488" y="517525"/>
            <a:ext cx="3519487" cy="263842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529" y="3329136"/>
            <a:ext cx="6812138" cy="315549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0" y="527050"/>
            <a:ext cx="3508375" cy="2632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71562" y="3334465"/>
            <a:ext cx="7444740" cy="315896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Lots</a:t>
            </a:r>
            <a:r>
              <a:rPr lang="en-US" baseline="0" dirty="0" smtClean="0"/>
              <a:t> of ways to think about Houston’s water</a:t>
            </a:r>
          </a:p>
          <a:p>
            <a:endParaRPr lang="en-US" baseline="0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Deliver annual average of 400 MGD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r>
              <a:rPr lang="en-US" sz="2900" dirty="0"/>
              <a:t>   of water (Max. 672 MGD)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Service 470,000 customer accounts</a:t>
            </a:r>
          </a:p>
          <a:p>
            <a:pPr marL="757899" lvl="1" indent="-291499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400" dirty="0"/>
              <a:t>1,162,720 connections</a:t>
            </a:r>
          </a:p>
          <a:p>
            <a:pPr marL="757899" lvl="1" indent="-291499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>
                <a:solidFill>
                  <a:srgbClr val="FFFF00"/>
                </a:solidFill>
              </a:rPr>
              <a:t>2,940,000 residents</a:t>
            </a:r>
          </a:p>
          <a:p>
            <a:pPr marL="757899" lvl="1" indent="-2914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Maintain 7,480 miles of water lines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54,000 Fire Hydrants</a:t>
            </a:r>
          </a:p>
          <a:p>
            <a:pPr marL="349799" indent="-349799">
              <a:lnSpc>
                <a:spcPct val="80000"/>
              </a:lnSpc>
              <a:spcBef>
                <a:spcPct val="20000"/>
              </a:spcBef>
            </a:pPr>
            <a:endParaRPr lang="en-US" dirty="0" smtClean="0"/>
          </a:p>
          <a:p>
            <a:pPr marL="349799" indent="-34979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900" dirty="0"/>
              <a:t>150,000 Valves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20995" y="6667712"/>
            <a:ext cx="4032567" cy="350996"/>
          </a:xfrm>
        </p:spPr>
        <p:txBody>
          <a:bodyPr/>
          <a:lstStyle/>
          <a:p>
            <a:fld id="{31D7918E-C7AD-4CEC-B6D8-A6CBCBD6632E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MAIN CANAL</a:t>
            </a:r>
            <a:br>
              <a:rPr lang="en-US" dirty="0" smtClean="0"/>
            </a:br>
            <a:r>
              <a:rPr lang="en-US" dirty="0" smtClean="0"/>
              <a:t>22 miles clay lined gravity flow with a gradient of .9 ft per mile</a:t>
            </a:r>
          </a:p>
          <a:p>
            <a:pPr eaLnBrk="1" hangingPunct="1">
              <a:defRPr/>
            </a:pPr>
            <a:r>
              <a:rPr lang="en-US" dirty="0" smtClean="0"/>
              <a:t>Normal water surface width of 100 Ft.</a:t>
            </a:r>
          </a:p>
          <a:p>
            <a:pPr eaLnBrk="1" hangingPunct="1">
              <a:defRPr/>
            </a:pPr>
            <a:r>
              <a:rPr lang="en-US" dirty="0" smtClean="0"/>
              <a:t>Normal Water Depth is14 Ft.</a:t>
            </a:r>
          </a:p>
          <a:p>
            <a:pPr eaLnBrk="1" hangingPunct="1">
              <a:defRPr/>
            </a:pPr>
            <a:r>
              <a:rPr lang="en-US" dirty="0" smtClean="0"/>
              <a:t>Capacity:  Exceeds 1.3 Billion Gallons/Day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TRINITY RIVER PUMP STATION</a:t>
            </a:r>
          </a:p>
          <a:p>
            <a:pPr eaLnBrk="1" hangingPunct="1">
              <a:defRPr/>
            </a:pPr>
            <a:r>
              <a:rPr lang="en-US" dirty="0" smtClean="0"/>
              <a:t>Ultimate Pumping Units:  18 Vertical Pumps</a:t>
            </a:r>
          </a:p>
          <a:p>
            <a:pPr lvl="1" eaLnBrk="1" hangingPunct="1">
              <a:defRPr/>
            </a:pPr>
            <a:r>
              <a:rPr lang="en-US" dirty="0" smtClean="0"/>
              <a:t>Ultimate Capacity (Gallons/Day)  1.4 Billion</a:t>
            </a:r>
          </a:p>
          <a:p>
            <a:pPr eaLnBrk="1" hangingPunct="1">
              <a:defRPr/>
            </a:pPr>
            <a:r>
              <a:rPr lang="en-US" dirty="0" smtClean="0"/>
              <a:t>Existing Pumping Units:   16 Vertical Pumps</a:t>
            </a:r>
          </a:p>
          <a:p>
            <a:pPr eaLnBrk="1" hangingPunct="1">
              <a:defRPr/>
            </a:pPr>
            <a:r>
              <a:rPr lang="en-US" dirty="0" smtClean="0"/>
              <a:t>Existing Capacity (Gallons/Day)	</a:t>
            </a:r>
          </a:p>
          <a:p>
            <a:pPr lvl="1" eaLnBrk="1" hangingPunct="1">
              <a:defRPr/>
            </a:pPr>
            <a:r>
              <a:rPr lang="en-US" dirty="0" smtClean="0"/>
              <a:t>1.3 Billion total with all 16 pumps</a:t>
            </a:r>
          </a:p>
          <a:p>
            <a:pPr lvl="1" eaLnBrk="1" hangingPunct="1">
              <a:defRPr/>
            </a:pPr>
            <a:r>
              <a:rPr lang="en-US" dirty="0" smtClean="0"/>
              <a:t>1.0 Billion with 3 Large pumps on Stand-by.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66581-DC36-4E6C-8C1A-152E0E586B6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7918E-C7AD-4CEC-B6D8-A6CBCBD6632E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5F486-6360-448D-87FF-2BE858C3368E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35DD-6462-467A-AA42-6E804A3B39AA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9D11-958C-4D32-9938-A22FAD22ED09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128253-D77C-49A7-95D9-67899823B287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983935-26A7-4B24-86DF-A02DB65189A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8D27-5D01-493B-9939-8BD470AC6B87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641E6-C13A-4628-8F25-092B9F978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0720A-81CC-4C0C-865C-B060C290A87C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851AD-B98D-41DE-8C5E-FA3C172570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923E9-1B1C-4C07-B16C-69DB0596749B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F78A9-948F-46CB-B9ED-C6696030CDC6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4C0C5-AAC1-4D1B-95DD-0BF2F3B90A25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16B7-4BAD-4934-8389-5664831D2231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C91F-5D8F-4125-A858-D0BA96383DBC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6CE27-98FF-4F25-BD45-E9E1E80A7214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7874D-C3EB-44A4-BD2D-4DE35EF03976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3005-26F6-447C-95E4-A6D88599950E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862C-53BD-41D0-9FF1-D87B679B100F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3C22-A30F-4A83-8D06-DF4A53B27623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F604-29D7-4866-B22A-6FFB03C28237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87CB-9C8B-4478-8EAC-BDF6FE769DC9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8CD7EB-6382-4933-B094-D64D0578DB1C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983935-26A7-4B24-86DF-A02DB65189A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884E-68F3-4818-B789-5F4421549208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ED2B-95C3-4EE7-B1ED-27E4662EC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634428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i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Counting </a:t>
            </a:r>
            <a:r>
              <a:rPr lang="en-US" sz="3500" b="1" i="1" cap="none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on Quality </a:t>
            </a:r>
            <a:r>
              <a:rPr lang="en-US" sz="3500" b="1" i="1" cap="none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of Place</a:t>
            </a:r>
            <a:endParaRPr lang="en-US" sz="3500" b="1" i="1" cap="none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3" descr="C:\Users\swegmann\AppData\Local\Microsoft\Windows\Temporary Internet Files\Content.Outlook\KWY0VZE7\PowerPointLogo-3 (2)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19856" y="-42332"/>
            <a:ext cx="5724144" cy="798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95907-C1AA-4231-B2D4-B49A45027BAC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641E6-C13A-4628-8F25-092B9F978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8540750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625" y="3963988"/>
            <a:ext cx="8540750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A2AE7-6F97-469B-9483-4C65849D37F0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5E529-037A-4627-B55F-767914778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21B-45E4-40A3-B4B9-AB49EF2C4CFF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FFB92-85B9-4896-8CA3-D4C48AFAD618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AE5C-B740-41D8-8862-123EB45D822A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3FD9-BEE2-4ED9-B837-C56A5FE13E8A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9754-092B-4568-81E5-0862D2C5316B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7C82-2AF0-4A38-8934-8725866C2E23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3719-4AAC-493C-BC1C-A68D083DC28F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600DB-55DE-4D38-8F08-A2095A60EB67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70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C79FC-CFF5-4EFC-B5CA-9FBF6108A068}" type="datetime1">
              <a:rPr lang="en-US" smtClean="0"/>
              <a:t>10/4/2012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BFECF-59DD-47FA-809B-5FF7BDF02C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380067"/>
            <a:ext cx="7772400" cy="2286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Houston </a:t>
            </a:r>
            <a:br>
              <a:rPr lang="en-US" sz="6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System</a:t>
            </a:r>
            <a:endParaRPr lang="en-US" sz="6000" b="1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4876800"/>
            <a:ext cx="5638800" cy="1524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Nooreen Jilani, P.E.</a:t>
            </a:r>
          </a:p>
          <a:p>
            <a:pPr algn="l"/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City of Houston </a:t>
            </a:r>
          </a:p>
          <a:p>
            <a:pPr algn="l"/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Public Works &amp; Engineering</a:t>
            </a:r>
          </a:p>
          <a:p>
            <a:pPr algn="l"/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Infrastructure Planning</a:t>
            </a:r>
          </a:p>
          <a:p>
            <a:pPr algn="l"/>
            <a:r>
              <a:rPr lang="en-US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October 04, 2012</a:t>
            </a:r>
            <a:endParaRPr lang="en-US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0775"/>
            <a:ext cx="1524000" cy="147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6904"/>
            <a:ext cx="1295400" cy="130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639602"/>
              </p:ext>
            </p:extLst>
          </p:nvPr>
        </p:nvGraphicFramePr>
        <p:xfrm>
          <a:off x="304800" y="533400"/>
          <a:ext cx="8305800" cy="62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11" name="Acrobat Document" r:id="rId4" imgW="7542857" imgH="5830114" progId="AcroExch.Document.7">
                  <p:embed/>
                </p:oleObj>
              </mc:Choice>
              <mc:Fallback>
                <p:oleObj name="Acrobat Document" r:id="rId4" imgW="7542857" imgH="5830114" progId="AcroExch.Document.7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3400"/>
                        <a:ext cx="8305800" cy="62293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-92075"/>
            <a:ext cx="91440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Surface Water Sources</a:t>
            </a: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3600" y="5715000"/>
            <a:ext cx="9906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5939327" y="6238430"/>
            <a:ext cx="994873" cy="45719"/>
          </a:xfrm>
          <a:custGeom>
            <a:avLst/>
            <a:gdLst>
              <a:gd name="connsiteX0" fmla="*/ 0 w 1016950"/>
              <a:gd name="connsiteY0" fmla="*/ 51275 h 85458"/>
              <a:gd name="connsiteX1" fmla="*/ 42729 w 1016950"/>
              <a:gd name="connsiteY1" fmla="*/ 42729 h 85458"/>
              <a:gd name="connsiteX2" fmla="*/ 68366 w 1016950"/>
              <a:gd name="connsiteY2" fmla="*/ 34183 h 85458"/>
              <a:gd name="connsiteX3" fmla="*/ 153824 w 1016950"/>
              <a:gd name="connsiteY3" fmla="*/ 42729 h 85458"/>
              <a:gd name="connsiteX4" fmla="*/ 256374 w 1016950"/>
              <a:gd name="connsiteY4" fmla="*/ 59820 h 85458"/>
              <a:gd name="connsiteX5" fmla="*/ 316194 w 1016950"/>
              <a:gd name="connsiteY5" fmla="*/ 76912 h 85458"/>
              <a:gd name="connsiteX6" fmla="*/ 384561 w 1016950"/>
              <a:gd name="connsiteY6" fmla="*/ 85458 h 85458"/>
              <a:gd name="connsiteX7" fmla="*/ 632389 w 1016950"/>
              <a:gd name="connsiteY7" fmla="*/ 76912 h 85458"/>
              <a:gd name="connsiteX8" fmla="*/ 658026 w 1016950"/>
              <a:gd name="connsiteY8" fmla="*/ 68366 h 85458"/>
              <a:gd name="connsiteX9" fmla="*/ 700755 w 1016950"/>
              <a:gd name="connsiteY9" fmla="*/ 25637 h 85458"/>
              <a:gd name="connsiteX10" fmla="*/ 760576 w 1016950"/>
              <a:gd name="connsiteY10" fmla="*/ 17091 h 85458"/>
              <a:gd name="connsiteX11" fmla="*/ 828942 w 1016950"/>
              <a:gd name="connsiteY11" fmla="*/ 0 h 85458"/>
              <a:gd name="connsiteX12" fmla="*/ 974221 w 1016950"/>
              <a:gd name="connsiteY12" fmla="*/ 17091 h 85458"/>
              <a:gd name="connsiteX13" fmla="*/ 999858 w 1016950"/>
              <a:gd name="connsiteY13" fmla="*/ 25637 h 85458"/>
              <a:gd name="connsiteX14" fmla="*/ 1016950 w 1016950"/>
              <a:gd name="connsiteY14" fmla="*/ 42729 h 8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6950" h="85458">
                <a:moveTo>
                  <a:pt x="0" y="51275"/>
                </a:moveTo>
                <a:cubicBezTo>
                  <a:pt x="14243" y="48426"/>
                  <a:pt x="28638" y="46252"/>
                  <a:pt x="42729" y="42729"/>
                </a:cubicBezTo>
                <a:cubicBezTo>
                  <a:pt x="51468" y="40544"/>
                  <a:pt x="59358" y="34183"/>
                  <a:pt x="68366" y="34183"/>
                </a:cubicBezTo>
                <a:cubicBezTo>
                  <a:pt x="96994" y="34183"/>
                  <a:pt x="125458" y="38861"/>
                  <a:pt x="153824" y="42729"/>
                </a:cubicBezTo>
                <a:cubicBezTo>
                  <a:pt x="188161" y="47411"/>
                  <a:pt x="256374" y="59820"/>
                  <a:pt x="256374" y="59820"/>
                </a:cubicBezTo>
                <a:cubicBezTo>
                  <a:pt x="276694" y="66594"/>
                  <a:pt x="294733" y="73335"/>
                  <a:pt x="316194" y="76912"/>
                </a:cubicBezTo>
                <a:cubicBezTo>
                  <a:pt x="338848" y="80688"/>
                  <a:pt x="361772" y="82609"/>
                  <a:pt x="384561" y="85458"/>
                </a:cubicBezTo>
                <a:cubicBezTo>
                  <a:pt x="467170" y="82609"/>
                  <a:pt x="549892" y="82068"/>
                  <a:pt x="632389" y="76912"/>
                </a:cubicBezTo>
                <a:cubicBezTo>
                  <a:pt x="641379" y="76350"/>
                  <a:pt x="650992" y="73993"/>
                  <a:pt x="658026" y="68366"/>
                </a:cubicBezTo>
                <a:cubicBezTo>
                  <a:pt x="687650" y="44667"/>
                  <a:pt x="659738" y="37942"/>
                  <a:pt x="700755" y="25637"/>
                </a:cubicBezTo>
                <a:cubicBezTo>
                  <a:pt x="720048" y="19849"/>
                  <a:pt x="740707" y="20402"/>
                  <a:pt x="760576" y="17091"/>
                </a:cubicBezTo>
                <a:cubicBezTo>
                  <a:pt x="801831" y="10215"/>
                  <a:pt x="795918" y="11009"/>
                  <a:pt x="828942" y="0"/>
                </a:cubicBezTo>
                <a:cubicBezTo>
                  <a:pt x="876953" y="4365"/>
                  <a:pt x="926742" y="6540"/>
                  <a:pt x="974221" y="17091"/>
                </a:cubicBezTo>
                <a:cubicBezTo>
                  <a:pt x="983014" y="19045"/>
                  <a:pt x="992134" y="21002"/>
                  <a:pt x="999858" y="25637"/>
                </a:cubicBezTo>
                <a:cubicBezTo>
                  <a:pt x="1006767" y="29782"/>
                  <a:pt x="1011253" y="37032"/>
                  <a:pt x="1016950" y="42729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62600" y="5486400"/>
            <a:ext cx="533400" cy="571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0" y="5562600"/>
            <a:ext cx="228600" cy="209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0" name="Freeform 9"/>
          <p:cNvSpPr/>
          <p:nvPr/>
        </p:nvSpPr>
        <p:spPr>
          <a:xfrm>
            <a:off x="5426579" y="5563312"/>
            <a:ext cx="52581" cy="256374"/>
          </a:xfrm>
          <a:custGeom>
            <a:avLst/>
            <a:gdLst>
              <a:gd name="connsiteX0" fmla="*/ 0 w 52581"/>
              <a:gd name="connsiteY0" fmla="*/ 0 h 256374"/>
              <a:gd name="connsiteX1" fmla="*/ 8546 w 52581"/>
              <a:gd name="connsiteY1" fmla="*/ 68367 h 256374"/>
              <a:gd name="connsiteX2" fmla="*/ 25638 w 52581"/>
              <a:gd name="connsiteY2" fmla="*/ 94004 h 256374"/>
              <a:gd name="connsiteX3" fmla="*/ 17092 w 52581"/>
              <a:gd name="connsiteY3" fmla="*/ 136733 h 256374"/>
              <a:gd name="connsiteX4" fmla="*/ 0 w 52581"/>
              <a:gd name="connsiteY4" fmla="*/ 188008 h 256374"/>
              <a:gd name="connsiteX5" fmla="*/ 25638 w 52581"/>
              <a:gd name="connsiteY5" fmla="*/ 205099 h 256374"/>
              <a:gd name="connsiteX6" fmla="*/ 51275 w 52581"/>
              <a:gd name="connsiteY6" fmla="*/ 213645 h 256374"/>
              <a:gd name="connsiteX7" fmla="*/ 25638 w 52581"/>
              <a:gd name="connsiteY7" fmla="*/ 256374 h 25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81" h="256374">
                <a:moveTo>
                  <a:pt x="0" y="0"/>
                </a:moveTo>
                <a:cubicBezTo>
                  <a:pt x="2849" y="22789"/>
                  <a:pt x="2503" y="46210"/>
                  <a:pt x="8546" y="68367"/>
                </a:cubicBezTo>
                <a:cubicBezTo>
                  <a:pt x="11248" y="78276"/>
                  <a:pt x="24364" y="83813"/>
                  <a:pt x="25638" y="94004"/>
                </a:cubicBezTo>
                <a:cubicBezTo>
                  <a:pt x="27440" y="108417"/>
                  <a:pt x="20914" y="122720"/>
                  <a:pt x="17092" y="136733"/>
                </a:cubicBezTo>
                <a:cubicBezTo>
                  <a:pt x="12352" y="154114"/>
                  <a:pt x="0" y="188008"/>
                  <a:pt x="0" y="188008"/>
                </a:cubicBezTo>
                <a:cubicBezTo>
                  <a:pt x="8546" y="193705"/>
                  <a:pt x="16451" y="200506"/>
                  <a:pt x="25638" y="205099"/>
                </a:cubicBezTo>
                <a:cubicBezTo>
                  <a:pt x="33695" y="209127"/>
                  <a:pt x="47247" y="205588"/>
                  <a:pt x="51275" y="213645"/>
                </a:cubicBezTo>
                <a:cubicBezTo>
                  <a:pt x="58670" y="228435"/>
                  <a:pt x="32561" y="249450"/>
                  <a:pt x="25638" y="25637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288719" y="5563312"/>
            <a:ext cx="26765" cy="179462"/>
          </a:xfrm>
          <a:custGeom>
            <a:avLst/>
            <a:gdLst>
              <a:gd name="connsiteX0" fmla="*/ 26765 w 26765"/>
              <a:gd name="connsiteY0" fmla="*/ 0 h 179462"/>
              <a:gd name="connsiteX1" fmla="*/ 18219 w 26765"/>
              <a:gd name="connsiteY1" fmla="*/ 42729 h 179462"/>
              <a:gd name="connsiteX2" fmla="*/ 9674 w 26765"/>
              <a:gd name="connsiteY2" fmla="*/ 68367 h 179462"/>
              <a:gd name="connsiteX3" fmla="*/ 26765 w 26765"/>
              <a:gd name="connsiteY3" fmla="*/ 119641 h 179462"/>
              <a:gd name="connsiteX4" fmla="*/ 1128 w 26765"/>
              <a:gd name="connsiteY4" fmla="*/ 128187 h 179462"/>
              <a:gd name="connsiteX5" fmla="*/ 9674 w 26765"/>
              <a:gd name="connsiteY5" fmla="*/ 170916 h 179462"/>
              <a:gd name="connsiteX6" fmla="*/ 9674 w 26765"/>
              <a:gd name="connsiteY6" fmla="*/ 179462 h 17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65" h="179462">
                <a:moveTo>
                  <a:pt x="26765" y="0"/>
                </a:moveTo>
                <a:cubicBezTo>
                  <a:pt x="23916" y="14243"/>
                  <a:pt x="21742" y="28638"/>
                  <a:pt x="18219" y="42729"/>
                </a:cubicBezTo>
                <a:cubicBezTo>
                  <a:pt x="16034" y="51468"/>
                  <a:pt x="8679" y="59414"/>
                  <a:pt x="9674" y="68367"/>
                </a:cubicBezTo>
                <a:cubicBezTo>
                  <a:pt x="11664" y="86273"/>
                  <a:pt x="26765" y="119641"/>
                  <a:pt x="26765" y="119641"/>
                </a:cubicBezTo>
                <a:cubicBezTo>
                  <a:pt x="18219" y="122490"/>
                  <a:pt x="3976" y="119641"/>
                  <a:pt x="1128" y="128187"/>
                </a:cubicBezTo>
                <a:cubicBezTo>
                  <a:pt x="-3465" y="141967"/>
                  <a:pt x="7286" y="156589"/>
                  <a:pt x="9674" y="170916"/>
                </a:cubicBezTo>
                <a:cubicBezTo>
                  <a:pt x="10142" y="173726"/>
                  <a:pt x="9674" y="176613"/>
                  <a:pt x="9674" y="179462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3316" name="Picture 4" descr="New_7_13_09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4345"/>
            <a:ext cx="8534400" cy="62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28600" y="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Coastal Water Authority Water Conveyance Canals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744527"/>
            <a:ext cx="914400" cy="88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1" y="5744527"/>
            <a:ext cx="881243" cy="8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federal"/>
          <p:cNvPicPr>
            <a:picLocks noChangeAspect="1" noChangeArrowheads="1"/>
          </p:cNvPicPr>
          <p:nvPr/>
        </p:nvPicPr>
        <p:blipFill>
          <a:blip r:embed="rId3" cstate="print"/>
          <a:srcRect l="2678" t="3456"/>
          <a:stretch>
            <a:fillRect/>
          </a:stretch>
        </p:blipFill>
        <p:spPr bwMode="auto">
          <a:xfrm>
            <a:off x="4038600" y="2286000"/>
            <a:ext cx="4371975" cy="228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" name="Picture 4" descr="new-11"/>
          <p:cNvPicPr>
            <a:picLocks noChangeAspect="1" noChangeArrowheads="1"/>
          </p:cNvPicPr>
          <p:nvPr/>
        </p:nvPicPr>
        <p:blipFill>
          <a:blip r:embed="rId4" cstate="print"/>
          <a:srcRect l="1321" b="35135"/>
          <a:stretch>
            <a:fillRect/>
          </a:stretch>
        </p:blipFill>
        <p:spPr bwMode="auto">
          <a:xfrm>
            <a:off x="4038598" y="4681954"/>
            <a:ext cx="4419602" cy="209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99"/>
            </a:outerShdw>
          </a:effec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3527" y="3905838"/>
            <a:ext cx="3632675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East Water Purification Plant </a:t>
            </a:r>
            <a:endParaRPr lang="en-US" sz="2000" dirty="0" smtClean="0">
              <a:latin typeface="Times New Roman" pitchFamily="18" charset="0"/>
            </a:endParaRPr>
          </a:p>
          <a:p>
            <a:r>
              <a:rPr lang="en-US" sz="2000" dirty="0" smtClean="0">
                <a:solidFill>
                  <a:schemeClr val="hlink"/>
                </a:solidFill>
                <a:latin typeface="Times New Roman" pitchFamily="18" charset="0"/>
              </a:rPr>
              <a:t>350 MGD </a:t>
            </a:r>
            <a:r>
              <a:rPr lang="en-US" sz="2000" dirty="0" smtClean="0">
                <a:solidFill>
                  <a:schemeClr val="hlink"/>
                </a:solidFill>
              </a:rPr>
              <a:t>(</a:t>
            </a:r>
            <a:r>
              <a:rPr lang="en-US" sz="2000" dirty="0">
                <a:solidFill>
                  <a:schemeClr val="hlink"/>
                </a:solidFill>
              </a:rPr>
              <a:t>Million gallon per day)</a:t>
            </a:r>
          </a:p>
          <a:p>
            <a:pPr eaLnBrk="1" hangingPunct="1"/>
            <a:endParaRPr lang="en-US" sz="20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0469" y="6096000"/>
            <a:ext cx="3810000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dirty="0">
                <a:latin typeface="Times New Roman" pitchFamily="18" charset="0"/>
              </a:rPr>
              <a:t>Southeast Water Purification Plant </a:t>
            </a:r>
          </a:p>
          <a:p>
            <a:r>
              <a:rPr lang="en-US" sz="2000" dirty="0" smtClean="0">
                <a:solidFill>
                  <a:schemeClr val="hlink"/>
                </a:solidFill>
                <a:latin typeface="Times New Roman" pitchFamily="18" charset="0"/>
              </a:rPr>
              <a:t>200 MGD </a:t>
            </a:r>
            <a:r>
              <a:rPr lang="en-US" sz="2000" dirty="0">
                <a:solidFill>
                  <a:schemeClr val="hlink"/>
                </a:solidFill>
              </a:rPr>
              <a:t>(Million gallon per day)</a:t>
            </a:r>
          </a:p>
          <a:p>
            <a:pPr eaLnBrk="1" hangingPunct="1"/>
            <a:endParaRPr lang="en-US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69891" y="1546599"/>
            <a:ext cx="41148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/>
              <a:t>Northeast Water Purification Plant </a:t>
            </a:r>
            <a:r>
              <a:rPr lang="en-US" sz="2000" dirty="0">
                <a:solidFill>
                  <a:schemeClr val="hlink"/>
                </a:solidFill>
              </a:rPr>
              <a:t>	    80 </a:t>
            </a:r>
            <a:r>
              <a:rPr lang="en-US" sz="2000" dirty="0" smtClean="0">
                <a:solidFill>
                  <a:schemeClr val="hlink"/>
                </a:solidFill>
              </a:rPr>
              <a:t>MGD (Million gallon per day)</a:t>
            </a:r>
            <a:endParaRPr lang="en-US" sz="2000" dirty="0">
              <a:solidFill>
                <a:schemeClr val="hlink"/>
              </a:solidFill>
            </a:endParaRPr>
          </a:p>
        </p:txBody>
      </p:sp>
      <p:pic>
        <p:nvPicPr>
          <p:cNvPr id="15" name="Picture 8" descr="NEWPP Phase II Comp 2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599" y="76200"/>
            <a:ext cx="437197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41217" y="76200"/>
            <a:ext cx="4537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Treatment Plants</a:t>
            </a:r>
            <a:endParaRPr lang="en-US" sz="40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252266" y="3733800"/>
            <a:ext cx="903005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03769" y="1410245"/>
            <a:ext cx="533400" cy="2727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81741" y="5730875"/>
            <a:ext cx="522005" cy="3651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851AD-B98D-41DE-8C5E-FA3C1725709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04800" y="591873"/>
          <a:ext cx="8382000" cy="6266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97" name="Bitmap Image" r:id="rId4" imgW="6638095" imgH="5266667" progId="PBrush">
                  <p:embed/>
                </p:oleObj>
              </mc:Choice>
              <mc:Fallback>
                <p:oleObj name="Bitmap Image" r:id="rId4" imgW="6638095" imgH="5266667" progId="PBrush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1873"/>
                        <a:ext cx="8382000" cy="6266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6858000" y="990600"/>
            <a:ext cx="228600" cy="195263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6629400" y="3733800"/>
            <a:ext cx="228600" cy="195263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7543800" y="5334000"/>
            <a:ext cx="228600" cy="195263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099775" y="976424"/>
            <a:ext cx="1295400" cy="1077218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New, Small, North East Surface Water Plant</a:t>
            </a:r>
            <a:endParaRPr lang="en-US" sz="1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7010401" y="2590800"/>
            <a:ext cx="1600199" cy="1077218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Original, </a:t>
            </a:r>
          </a:p>
          <a:p>
            <a:pPr eaLnBrk="1" hangingPunct="1"/>
            <a:r>
              <a:rPr lang="en-US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Large, East Surface Water Plant</a:t>
            </a:r>
            <a:endParaRPr lang="en-US" sz="1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819899" y="4267200"/>
            <a:ext cx="1676401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Medium, South East Surface Water Plant</a:t>
            </a:r>
            <a:endParaRPr lang="en-US" sz="16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 flipH="1">
            <a:off x="5715000" y="1219200"/>
            <a:ext cx="1143000" cy="0"/>
          </a:xfrm>
          <a:prstGeom prst="line">
            <a:avLst/>
          </a:pr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09600" y="762000"/>
            <a:ext cx="2286000" cy="461665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Major Roads 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Re-pressurization Locations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 flipH="1">
            <a:off x="2895600" y="3048000"/>
            <a:ext cx="0" cy="228600"/>
          </a:xfrm>
          <a:prstGeom prst="line">
            <a:avLst/>
          </a:pr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59" name="AutoShape 15"/>
          <p:cNvSpPr>
            <a:spLocks noChangeArrowheads="1"/>
          </p:cNvSpPr>
          <p:nvPr/>
        </p:nvSpPr>
        <p:spPr bwMode="auto">
          <a:xfrm>
            <a:off x="1981200" y="32004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0" name="Freeform 16"/>
          <p:cNvSpPr>
            <a:spLocks/>
          </p:cNvSpPr>
          <p:nvPr/>
        </p:nvSpPr>
        <p:spPr bwMode="auto">
          <a:xfrm>
            <a:off x="3810000" y="2133600"/>
            <a:ext cx="2895600" cy="1600200"/>
          </a:xfrm>
          <a:custGeom>
            <a:avLst/>
            <a:gdLst>
              <a:gd name="T0" fmla="*/ 1824 w 1824"/>
              <a:gd name="T1" fmla="*/ 1008 h 1008"/>
              <a:gd name="T2" fmla="*/ 1824 w 1824"/>
              <a:gd name="T3" fmla="*/ 768 h 1008"/>
              <a:gd name="T4" fmla="*/ 912 w 1824"/>
              <a:gd name="T5" fmla="*/ 768 h 1008"/>
              <a:gd name="T6" fmla="*/ 912 w 1824"/>
              <a:gd name="T7" fmla="*/ 528 h 1008"/>
              <a:gd name="T8" fmla="*/ 48 w 1824"/>
              <a:gd name="T9" fmla="*/ 528 h 1008"/>
              <a:gd name="T10" fmla="*/ 0 w 1824"/>
              <a:gd name="T11" fmla="*/ 0 h 10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4"/>
              <a:gd name="T19" fmla="*/ 0 h 1008"/>
              <a:gd name="T20" fmla="*/ 1824 w 1824"/>
              <a:gd name="T21" fmla="*/ 1008 h 10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4" h="1008">
                <a:moveTo>
                  <a:pt x="1824" y="1008"/>
                </a:moveTo>
                <a:lnTo>
                  <a:pt x="1824" y="768"/>
                </a:lnTo>
                <a:lnTo>
                  <a:pt x="912" y="768"/>
                </a:lnTo>
                <a:lnTo>
                  <a:pt x="912" y="528"/>
                </a:lnTo>
                <a:lnTo>
                  <a:pt x="48" y="528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1" name="Freeform 17"/>
          <p:cNvSpPr>
            <a:spLocks/>
          </p:cNvSpPr>
          <p:nvPr/>
        </p:nvSpPr>
        <p:spPr bwMode="auto">
          <a:xfrm>
            <a:off x="2133600" y="2971800"/>
            <a:ext cx="1752600" cy="304800"/>
          </a:xfrm>
          <a:custGeom>
            <a:avLst/>
            <a:gdLst>
              <a:gd name="T0" fmla="*/ 1104 w 1104"/>
              <a:gd name="T1" fmla="*/ 0 h 192"/>
              <a:gd name="T2" fmla="*/ 1104 w 1104"/>
              <a:gd name="T3" fmla="*/ 192 h 192"/>
              <a:gd name="T4" fmla="*/ 0 w 1104"/>
              <a:gd name="T5" fmla="*/ 192 h 192"/>
              <a:gd name="T6" fmla="*/ 0 60000 65536"/>
              <a:gd name="T7" fmla="*/ 0 60000 65536"/>
              <a:gd name="T8" fmla="*/ 0 60000 65536"/>
              <a:gd name="T9" fmla="*/ 0 w 1104"/>
              <a:gd name="T10" fmla="*/ 0 h 192"/>
              <a:gd name="T11" fmla="*/ 1104 w 110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4" h="192">
                <a:moveTo>
                  <a:pt x="1104" y="0"/>
                </a:moveTo>
                <a:lnTo>
                  <a:pt x="1104" y="192"/>
                </a:lnTo>
                <a:lnTo>
                  <a:pt x="0" y="192"/>
                </a:ln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2" name="Freeform 18"/>
          <p:cNvSpPr>
            <a:spLocks/>
          </p:cNvSpPr>
          <p:nvPr/>
        </p:nvSpPr>
        <p:spPr bwMode="auto">
          <a:xfrm>
            <a:off x="1981200" y="2057400"/>
            <a:ext cx="1676400" cy="76200"/>
          </a:xfrm>
          <a:custGeom>
            <a:avLst/>
            <a:gdLst>
              <a:gd name="T0" fmla="*/ 1008 w 1008"/>
              <a:gd name="T1" fmla="*/ 48 h 48"/>
              <a:gd name="T2" fmla="*/ 336 w 1008"/>
              <a:gd name="T3" fmla="*/ 48 h 48"/>
              <a:gd name="T4" fmla="*/ 240 w 1008"/>
              <a:gd name="T5" fmla="*/ 0 h 48"/>
              <a:gd name="T6" fmla="*/ 0 w 1008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1008"/>
              <a:gd name="T13" fmla="*/ 0 h 48"/>
              <a:gd name="T14" fmla="*/ 1008 w 1008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8" h="48">
                <a:moveTo>
                  <a:pt x="1008" y="48"/>
                </a:moveTo>
                <a:lnTo>
                  <a:pt x="336" y="48"/>
                </a:lnTo>
                <a:lnTo>
                  <a:pt x="240" y="0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3" name="Freeform 19"/>
          <p:cNvSpPr>
            <a:spLocks/>
          </p:cNvSpPr>
          <p:nvPr/>
        </p:nvSpPr>
        <p:spPr bwMode="auto">
          <a:xfrm>
            <a:off x="3810000" y="1219200"/>
            <a:ext cx="1905000" cy="914400"/>
          </a:xfrm>
          <a:custGeom>
            <a:avLst/>
            <a:gdLst>
              <a:gd name="T0" fmla="*/ 1200 w 1200"/>
              <a:gd name="T1" fmla="*/ 0 h 576"/>
              <a:gd name="T2" fmla="*/ 960 w 1200"/>
              <a:gd name="T3" fmla="*/ 576 h 576"/>
              <a:gd name="T4" fmla="*/ 0 w 1200"/>
              <a:gd name="T5" fmla="*/ 576 h 576"/>
              <a:gd name="T6" fmla="*/ 0 60000 65536"/>
              <a:gd name="T7" fmla="*/ 0 60000 65536"/>
              <a:gd name="T8" fmla="*/ 0 60000 65536"/>
              <a:gd name="T9" fmla="*/ 0 w 1200"/>
              <a:gd name="T10" fmla="*/ 0 h 576"/>
              <a:gd name="T11" fmla="*/ 1200 w 1200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0" h="576">
                <a:moveTo>
                  <a:pt x="1200" y="0"/>
                </a:moveTo>
                <a:lnTo>
                  <a:pt x="960" y="576"/>
                </a:lnTo>
                <a:lnTo>
                  <a:pt x="0" y="576"/>
                </a:ln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4" name="AutoShape 20"/>
          <p:cNvSpPr>
            <a:spLocks noChangeArrowheads="1"/>
          </p:cNvSpPr>
          <p:nvPr/>
        </p:nvSpPr>
        <p:spPr bwMode="auto">
          <a:xfrm>
            <a:off x="2819400" y="28956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5" name="AutoShape 21"/>
          <p:cNvSpPr>
            <a:spLocks noChangeArrowheads="1"/>
          </p:cNvSpPr>
          <p:nvPr/>
        </p:nvSpPr>
        <p:spPr bwMode="auto">
          <a:xfrm>
            <a:off x="3657600" y="19812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6" name="AutoShape 22"/>
          <p:cNvSpPr>
            <a:spLocks noChangeArrowheads="1"/>
          </p:cNvSpPr>
          <p:nvPr/>
        </p:nvSpPr>
        <p:spPr bwMode="auto">
          <a:xfrm>
            <a:off x="1828800" y="19812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7" name="AutoShape 23"/>
          <p:cNvSpPr>
            <a:spLocks noChangeArrowheads="1"/>
          </p:cNvSpPr>
          <p:nvPr/>
        </p:nvSpPr>
        <p:spPr bwMode="auto">
          <a:xfrm>
            <a:off x="3733800" y="41148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69" name="Freeform 25"/>
          <p:cNvSpPr>
            <a:spLocks/>
          </p:cNvSpPr>
          <p:nvPr/>
        </p:nvSpPr>
        <p:spPr bwMode="auto">
          <a:xfrm>
            <a:off x="3886200" y="3733800"/>
            <a:ext cx="2819400" cy="457200"/>
          </a:xfrm>
          <a:custGeom>
            <a:avLst/>
            <a:gdLst>
              <a:gd name="T0" fmla="*/ 1824 w 1824"/>
              <a:gd name="T1" fmla="*/ 144 h 288"/>
              <a:gd name="T2" fmla="*/ 1824 w 1824"/>
              <a:gd name="T3" fmla="*/ 240 h 288"/>
              <a:gd name="T4" fmla="*/ 1584 w 1824"/>
              <a:gd name="T5" fmla="*/ 240 h 288"/>
              <a:gd name="T6" fmla="*/ 816 w 1824"/>
              <a:gd name="T7" fmla="*/ 0 h 288"/>
              <a:gd name="T8" fmla="*/ 672 w 1824"/>
              <a:gd name="T9" fmla="*/ 192 h 288"/>
              <a:gd name="T10" fmla="*/ 0 w 1824"/>
              <a:gd name="T11" fmla="*/ 288 h 2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24"/>
              <a:gd name="T19" fmla="*/ 0 h 288"/>
              <a:gd name="T20" fmla="*/ 1824 w 1824"/>
              <a:gd name="T21" fmla="*/ 288 h 2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24" h="288">
                <a:moveTo>
                  <a:pt x="1824" y="144"/>
                </a:moveTo>
                <a:lnTo>
                  <a:pt x="1824" y="240"/>
                </a:lnTo>
                <a:lnTo>
                  <a:pt x="1584" y="240"/>
                </a:lnTo>
                <a:lnTo>
                  <a:pt x="816" y="0"/>
                </a:lnTo>
                <a:lnTo>
                  <a:pt x="672" y="192"/>
                </a:lnTo>
                <a:lnTo>
                  <a:pt x="0" y="288"/>
                </a:ln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70" name="AutoShape 26"/>
          <p:cNvSpPr>
            <a:spLocks noChangeArrowheads="1"/>
          </p:cNvSpPr>
          <p:nvPr/>
        </p:nvSpPr>
        <p:spPr bwMode="auto">
          <a:xfrm>
            <a:off x="1828800" y="44958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 flipH="1">
            <a:off x="1981200" y="4267200"/>
            <a:ext cx="1752600" cy="304800"/>
          </a:xfrm>
          <a:prstGeom prst="line">
            <a:avLst/>
          </a:pr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73" name="AutoShape 29"/>
          <p:cNvSpPr>
            <a:spLocks noChangeArrowheads="1"/>
          </p:cNvSpPr>
          <p:nvPr/>
        </p:nvSpPr>
        <p:spPr bwMode="auto">
          <a:xfrm>
            <a:off x="3505200" y="54864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75" name="Freeform 31"/>
          <p:cNvSpPr>
            <a:spLocks/>
          </p:cNvSpPr>
          <p:nvPr/>
        </p:nvSpPr>
        <p:spPr bwMode="auto">
          <a:xfrm>
            <a:off x="3581400" y="4114800"/>
            <a:ext cx="3124200" cy="1371600"/>
          </a:xfrm>
          <a:custGeom>
            <a:avLst/>
            <a:gdLst>
              <a:gd name="T0" fmla="*/ 1968 w 1968"/>
              <a:gd name="T1" fmla="*/ 0 h 864"/>
              <a:gd name="T2" fmla="*/ 1968 w 1968"/>
              <a:gd name="T3" fmla="*/ 192 h 864"/>
              <a:gd name="T4" fmla="*/ 1872 w 1968"/>
              <a:gd name="T5" fmla="*/ 240 h 864"/>
              <a:gd name="T6" fmla="*/ 1440 w 1968"/>
              <a:gd name="T7" fmla="*/ 336 h 864"/>
              <a:gd name="T8" fmla="*/ 912 w 1968"/>
              <a:gd name="T9" fmla="*/ 432 h 864"/>
              <a:gd name="T10" fmla="*/ 384 w 1968"/>
              <a:gd name="T11" fmla="*/ 480 h 864"/>
              <a:gd name="T12" fmla="*/ 288 w 1968"/>
              <a:gd name="T13" fmla="*/ 624 h 864"/>
              <a:gd name="T14" fmla="*/ 0 w 1968"/>
              <a:gd name="T15" fmla="*/ 720 h 864"/>
              <a:gd name="T16" fmla="*/ 0 w 1968"/>
              <a:gd name="T17" fmla="*/ 864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68"/>
              <a:gd name="T28" fmla="*/ 0 h 864"/>
              <a:gd name="T29" fmla="*/ 1968 w 196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68" h="864">
                <a:moveTo>
                  <a:pt x="1968" y="0"/>
                </a:moveTo>
                <a:lnTo>
                  <a:pt x="1968" y="192"/>
                </a:lnTo>
                <a:lnTo>
                  <a:pt x="1872" y="240"/>
                </a:lnTo>
                <a:lnTo>
                  <a:pt x="1440" y="336"/>
                </a:lnTo>
                <a:lnTo>
                  <a:pt x="912" y="432"/>
                </a:lnTo>
                <a:lnTo>
                  <a:pt x="384" y="480"/>
                </a:lnTo>
                <a:lnTo>
                  <a:pt x="288" y="624"/>
                </a:lnTo>
                <a:lnTo>
                  <a:pt x="0" y="720"/>
                </a:lnTo>
                <a:lnTo>
                  <a:pt x="0" y="864"/>
                </a:ln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76" name="Freeform 32"/>
          <p:cNvSpPr>
            <a:spLocks/>
          </p:cNvSpPr>
          <p:nvPr/>
        </p:nvSpPr>
        <p:spPr bwMode="auto">
          <a:xfrm>
            <a:off x="6858000" y="5486400"/>
            <a:ext cx="762000" cy="1066800"/>
          </a:xfrm>
          <a:custGeom>
            <a:avLst/>
            <a:gdLst>
              <a:gd name="T0" fmla="*/ 432 w 480"/>
              <a:gd name="T1" fmla="*/ 0 h 672"/>
              <a:gd name="T2" fmla="*/ 192 w 480"/>
              <a:gd name="T3" fmla="*/ 0 h 672"/>
              <a:gd name="T4" fmla="*/ 0 w 480"/>
              <a:gd name="T5" fmla="*/ 192 h 672"/>
              <a:gd name="T6" fmla="*/ 480 w 480"/>
              <a:gd name="T7" fmla="*/ 672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672"/>
              <a:gd name="T14" fmla="*/ 480 w 48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672">
                <a:moveTo>
                  <a:pt x="432" y="0"/>
                </a:moveTo>
                <a:lnTo>
                  <a:pt x="192" y="0"/>
                </a:lnTo>
                <a:lnTo>
                  <a:pt x="0" y="192"/>
                </a:lnTo>
                <a:lnTo>
                  <a:pt x="480" y="672"/>
                </a:lnTo>
              </a:path>
            </a:pathLst>
          </a:cu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377" name="Line 33"/>
          <p:cNvSpPr>
            <a:spLocks noChangeShapeType="1"/>
          </p:cNvSpPr>
          <p:nvPr/>
        </p:nvSpPr>
        <p:spPr bwMode="auto">
          <a:xfrm>
            <a:off x="7162800" y="5486400"/>
            <a:ext cx="838200" cy="838200"/>
          </a:xfrm>
          <a:prstGeom prst="line">
            <a:avLst/>
          </a:prstGeom>
          <a:noFill/>
          <a:ln w="50800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AutoShape 22"/>
          <p:cNvSpPr>
            <a:spLocks noChangeArrowheads="1"/>
          </p:cNvSpPr>
          <p:nvPr/>
        </p:nvSpPr>
        <p:spPr bwMode="auto">
          <a:xfrm>
            <a:off x="2514600" y="990600"/>
            <a:ext cx="165100" cy="136525"/>
          </a:xfrm>
          <a:prstGeom prst="triangl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286000" y="914400"/>
            <a:ext cx="533400" cy="0"/>
          </a:xfrm>
          <a:prstGeom prst="line">
            <a:avLst/>
          </a:prstGeom>
          <a:ln w="158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04800" y="0"/>
            <a:ext cx="8343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Water Treatment and Transmission System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75" y="0"/>
            <a:ext cx="91598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117725" y="57785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63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81000" y="0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Southwest Re-pump Station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333" y="76200"/>
            <a:ext cx="8534400" cy="6223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Supply and Demand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15400" cy="510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cs typeface="Arial" pitchFamily="34" charset="0"/>
              </a:rPr>
              <a:t>San </a:t>
            </a:r>
            <a:r>
              <a:rPr lang="en-US" sz="2000" b="1" u="sng" dirty="0">
                <a:cs typeface="Arial" pitchFamily="34" charset="0"/>
              </a:rPr>
              <a:t>Jacinto River Basin</a:t>
            </a:r>
          </a:p>
          <a:p>
            <a:r>
              <a:rPr lang="en-US" sz="2000" dirty="0">
                <a:cs typeface="Arial" pitchFamily="34" charset="0"/>
              </a:rPr>
              <a:t>Lake Conroe  			60 </a:t>
            </a:r>
            <a:r>
              <a:rPr lang="en-US" sz="2000" dirty="0" smtClean="0">
                <a:cs typeface="Arial" pitchFamily="34" charset="0"/>
              </a:rPr>
              <a:t>MGD (Million gallon per day)</a:t>
            </a:r>
            <a:endParaRPr lang="en-US" sz="2000" dirty="0">
              <a:cs typeface="Arial" pitchFamily="34" charset="0"/>
            </a:endParaRPr>
          </a:p>
          <a:p>
            <a:r>
              <a:rPr lang="en-US" sz="2000" dirty="0">
                <a:cs typeface="Arial" pitchFamily="34" charset="0"/>
              </a:rPr>
              <a:t>Lake Houston 			</a:t>
            </a:r>
            <a:r>
              <a:rPr lang="en-US" sz="2000" dirty="0" smtClean="0">
                <a:cs typeface="Arial" pitchFamily="34" charset="0"/>
              </a:rPr>
              <a:t>163 MGD</a:t>
            </a:r>
          </a:p>
          <a:p>
            <a:r>
              <a:rPr lang="en-US" sz="2000" i="1" dirty="0" smtClean="0">
                <a:cs typeface="Arial" pitchFamily="34" charset="0"/>
              </a:rPr>
              <a:t>				</a:t>
            </a:r>
            <a:r>
              <a:rPr lang="en-US" i="1" dirty="0" smtClean="0">
                <a:cs typeface="Arial" pitchFamily="34" charset="0"/>
              </a:rPr>
              <a:t>with an additional 36 MGD Run of River</a:t>
            </a:r>
          </a:p>
          <a:p>
            <a:r>
              <a:rPr lang="en-US" sz="2000" b="1" dirty="0" smtClean="0">
                <a:cs typeface="Arial" pitchFamily="34" charset="0"/>
              </a:rPr>
              <a:t>Bayou &amp; Reuse permits</a:t>
            </a:r>
            <a:r>
              <a:rPr lang="en-US" sz="2000" dirty="0" smtClean="0">
                <a:cs typeface="Arial" pitchFamily="34" charset="0"/>
              </a:rPr>
              <a:t>		634 MGD </a:t>
            </a:r>
            <a:r>
              <a:rPr lang="en-US" sz="1400" i="1" dirty="0" smtClean="0">
                <a:cs typeface="Arial" pitchFamily="34" charset="0"/>
              </a:rPr>
              <a:t>With environmental flows dedication</a:t>
            </a:r>
            <a:endParaRPr lang="en-US" sz="2000" dirty="0">
              <a:cs typeface="Arial" pitchFamily="34" charset="0"/>
            </a:endParaRPr>
          </a:p>
          <a:p>
            <a:endParaRPr lang="en-US" sz="1050" dirty="0">
              <a:cs typeface="Arial" pitchFamily="34" charset="0"/>
            </a:endParaRPr>
          </a:p>
          <a:p>
            <a:r>
              <a:rPr lang="en-US" sz="2000" b="1" u="sng" dirty="0">
                <a:cs typeface="Arial" pitchFamily="34" charset="0"/>
              </a:rPr>
              <a:t>Trinity River Basin</a:t>
            </a:r>
          </a:p>
          <a:p>
            <a:r>
              <a:rPr lang="en-US" sz="2000" dirty="0">
                <a:cs typeface="Arial" pitchFamily="34" charset="0"/>
              </a:rPr>
              <a:t>Lake Livingston  		</a:t>
            </a:r>
            <a:r>
              <a:rPr lang="en-US" sz="2000" dirty="0" smtClean="0">
                <a:cs typeface="Arial" pitchFamily="34" charset="0"/>
              </a:rPr>
              <a:t>	806 </a:t>
            </a:r>
            <a:r>
              <a:rPr lang="en-US" sz="2000" dirty="0">
                <a:cs typeface="Arial" pitchFamily="34" charset="0"/>
              </a:rPr>
              <a:t>MGD</a:t>
            </a:r>
          </a:p>
          <a:p>
            <a:r>
              <a:rPr lang="en-US" sz="2000" dirty="0" smtClean="0">
                <a:cs typeface="Arial" pitchFamily="34" charset="0"/>
              </a:rPr>
              <a:t>Wallisville 			34 MGD</a:t>
            </a:r>
          </a:p>
          <a:p>
            <a:r>
              <a:rPr lang="en-US" sz="2000" dirty="0" smtClean="0">
                <a:cs typeface="Arial" pitchFamily="34" charset="0"/>
              </a:rPr>
              <a:t>Barbers </a:t>
            </a:r>
            <a:r>
              <a:rPr lang="en-US" sz="2000" dirty="0">
                <a:cs typeface="Arial" pitchFamily="34" charset="0"/>
              </a:rPr>
              <a:t>Hill Canal		</a:t>
            </a:r>
            <a:r>
              <a:rPr lang="en-US" sz="2000" dirty="0" smtClean="0">
                <a:cs typeface="Arial" pitchFamily="34" charset="0"/>
              </a:rPr>
              <a:t>	40 MGD</a:t>
            </a:r>
          </a:p>
          <a:p>
            <a:r>
              <a:rPr lang="en-US" sz="2000" dirty="0" smtClean="0">
                <a:cs typeface="Arial" pitchFamily="34" charset="0"/>
              </a:rPr>
              <a:t>Dayton Canal			34 MGD </a:t>
            </a:r>
          </a:p>
          <a:p>
            <a:endParaRPr lang="en-US" sz="1100" dirty="0">
              <a:cs typeface="Arial" pitchFamily="34" charset="0"/>
            </a:endParaRPr>
          </a:p>
          <a:p>
            <a:r>
              <a:rPr lang="en-US" sz="2000" b="1" u="sng" dirty="0" smtClean="0">
                <a:cs typeface="Arial" pitchFamily="34" charset="0"/>
              </a:rPr>
              <a:t>Brazos </a:t>
            </a:r>
            <a:r>
              <a:rPr lang="en-US" sz="2000" b="1" u="sng" dirty="0">
                <a:cs typeface="Arial" pitchFamily="34" charset="0"/>
              </a:rPr>
              <a:t>River</a:t>
            </a:r>
          </a:p>
          <a:p>
            <a:r>
              <a:rPr lang="en-US" sz="2000" i="1" dirty="0">
                <a:cs typeface="Arial" pitchFamily="34" charset="0"/>
              </a:rPr>
              <a:t>Allens Creek 			62 </a:t>
            </a:r>
            <a:r>
              <a:rPr lang="en-US" sz="2000" i="1" dirty="0" smtClean="0">
                <a:cs typeface="Arial" pitchFamily="34" charset="0"/>
              </a:rPr>
              <a:t>MGD In Planning</a:t>
            </a:r>
          </a:p>
          <a:p>
            <a:endParaRPr lang="en-US" sz="1200" i="1" dirty="0">
              <a:cs typeface="Arial" pitchFamily="34" charset="0"/>
            </a:endParaRP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Total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Permitted Water Rights	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1,869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MGD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cs typeface="Arial" pitchFamily="34" charset="0"/>
              </a:rPr>
              <a:t>Available Groundwater	</a:t>
            </a:r>
            <a:r>
              <a:rPr lang="en-US" sz="2400" b="1" i="1" dirty="0" smtClean="0">
                <a:solidFill>
                  <a:srgbClr val="C00000"/>
                </a:solidFill>
                <a:cs typeface="Arial" pitchFamily="34" charset="0"/>
              </a:rPr>
              <a:t>235 MGD  (</a:t>
            </a:r>
            <a:r>
              <a:rPr lang="en-US" sz="2400" i="1" dirty="0" smtClean="0">
                <a:solidFill>
                  <a:srgbClr val="C00000"/>
                </a:solidFill>
                <a:cs typeface="Arial" pitchFamily="34" charset="0"/>
              </a:rPr>
              <a:t>Per Local Regulations)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6200" y="5787197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City of Houston Annual Average Demand is 400 mgd and Peak Demand is 672 mgd </a:t>
            </a:r>
          </a:p>
          <a:p>
            <a:r>
              <a:rPr lang="en-US" sz="2000" b="1" dirty="0" smtClean="0"/>
              <a:t>Total Annual Average Demand = 400 mgd+ 350 mgd (Suburbs)+ 240 mgd (Industry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3935-26A7-4B24-86DF-A02DB65189A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154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Customers</a:t>
            </a:r>
          </a:p>
        </p:txBody>
      </p:sp>
      <p:grpSp>
        <p:nvGrpSpPr>
          <p:cNvPr id="8" name="Diagram 2"/>
          <p:cNvGrpSpPr>
            <a:grpSpLocks noChangeAspect="1"/>
          </p:cNvGrpSpPr>
          <p:nvPr/>
        </p:nvGrpSpPr>
        <p:grpSpPr bwMode="auto">
          <a:xfrm>
            <a:off x="1619893" y="1066800"/>
            <a:ext cx="5981436" cy="5334000"/>
            <a:chOff x="1363" y="656"/>
            <a:chExt cx="3037" cy="3055"/>
          </a:xfrm>
          <a:solidFill>
            <a:schemeClr val="accent3">
              <a:lumMod val="75000"/>
            </a:schemeClr>
          </a:solidFill>
        </p:grpSpPr>
        <p:sp>
          <p:nvSpPr>
            <p:cNvPr id="9" name="_s3076"/>
            <p:cNvSpPr>
              <a:spLocks noChangeShapeType="1"/>
            </p:cNvSpPr>
            <p:nvPr/>
          </p:nvSpPr>
          <p:spPr bwMode="auto">
            <a:xfrm flipH="1" flipV="1">
              <a:off x="2341" y="1644"/>
              <a:ext cx="269" cy="269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10" name="_s3077"/>
            <p:cNvSpPr>
              <a:spLocks noChangeArrowheads="1"/>
            </p:cNvSpPr>
            <p:nvPr/>
          </p:nvSpPr>
          <p:spPr bwMode="auto">
            <a:xfrm>
              <a:off x="3636" y="1856"/>
              <a:ext cx="764" cy="76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Commercial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Industrial</a:t>
              </a:r>
            </a:p>
          </p:txBody>
        </p:sp>
        <p:sp>
          <p:nvSpPr>
            <p:cNvPr id="11" name="_s3078"/>
            <p:cNvSpPr>
              <a:spLocks noChangeShapeType="1"/>
            </p:cNvSpPr>
            <p:nvPr/>
          </p:nvSpPr>
          <p:spPr bwMode="auto">
            <a:xfrm flipH="1">
              <a:off x="2118" y="2183"/>
              <a:ext cx="380" cy="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12" name="_s3079"/>
            <p:cNvSpPr>
              <a:spLocks noChangeArrowheads="1"/>
            </p:cNvSpPr>
            <p:nvPr/>
          </p:nvSpPr>
          <p:spPr bwMode="auto">
            <a:xfrm>
              <a:off x="1363" y="1802"/>
              <a:ext cx="764" cy="76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Houston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Citizens</a:t>
              </a:r>
            </a:p>
          </p:txBody>
        </p:sp>
        <p:sp>
          <p:nvSpPr>
            <p:cNvPr id="13" name="_s3080"/>
            <p:cNvSpPr>
              <a:spLocks noChangeShapeType="1"/>
            </p:cNvSpPr>
            <p:nvPr/>
          </p:nvSpPr>
          <p:spPr bwMode="auto">
            <a:xfrm flipH="1">
              <a:off x="2341" y="2453"/>
              <a:ext cx="269" cy="269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14" name="_s3081"/>
            <p:cNvSpPr>
              <a:spLocks noChangeArrowheads="1"/>
            </p:cNvSpPr>
            <p:nvPr/>
          </p:nvSpPr>
          <p:spPr bwMode="auto">
            <a:xfrm>
              <a:off x="1689" y="2612"/>
              <a:ext cx="764" cy="76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Local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Cities &amp;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Villages</a:t>
              </a:r>
            </a:p>
          </p:txBody>
        </p:sp>
        <p:sp>
          <p:nvSpPr>
            <p:cNvPr id="15" name="_s3082"/>
            <p:cNvSpPr>
              <a:spLocks noChangeShapeType="1"/>
            </p:cNvSpPr>
            <p:nvPr/>
          </p:nvSpPr>
          <p:spPr bwMode="auto">
            <a:xfrm>
              <a:off x="2880" y="2565"/>
              <a:ext cx="0" cy="381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16" name="_s3083"/>
            <p:cNvSpPr>
              <a:spLocks noChangeArrowheads="1"/>
            </p:cNvSpPr>
            <p:nvPr/>
          </p:nvSpPr>
          <p:spPr bwMode="auto">
            <a:xfrm>
              <a:off x="2499" y="2947"/>
              <a:ext cx="764" cy="7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Local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Cities</a:t>
              </a:r>
            </a:p>
          </p:txBody>
        </p:sp>
        <p:sp>
          <p:nvSpPr>
            <p:cNvPr id="17" name="_s3084"/>
            <p:cNvSpPr>
              <a:spLocks noChangeShapeType="1"/>
            </p:cNvSpPr>
            <p:nvPr/>
          </p:nvSpPr>
          <p:spPr bwMode="auto">
            <a:xfrm>
              <a:off x="3150" y="2453"/>
              <a:ext cx="270" cy="27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18" name="_s3085"/>
            <p:cNvSpPr>
              <a:spLocks noChangeArrowheads="1"/>
            </p:cNvSpPr>
            <p:nvPr/>
          </p:nvSpPr>
          <p:spPr bwMode="auto">
            <a:xfrm>
              <a:off x="3365" y="1049"/>
              <a:ext cx="764" cy="76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Large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Industrial</a:t>
              </a:r>
            </a:p>
          </p:txBody>
        </p:sp>
        <p:sp>
          <p:nvSpPr>
            <p:cNvPr id="19" name="_s3086"/>
            <p:cNvSpPr>
              <a:spLocks noChangeShapeType="1"/>
            </p:cNvSpPr>
            <p:nvPr/>
          </p:nvSpPr>
          <p:spPr bwMode="auto">
            <a:xfrm>
              <a:off x="3262" y="2183"/>
              <a:ext cx="382" cy="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20" name="_s3087"/>
            <p:cNvSpPr>
              <a:spLocks noChangeArrowheads="1"/>
            </p:cNvSpPr>
            <p:nvPr/>
          </p:nvSpPr>
          <p:spPr bwMode="auto">
            <a:xfrm>
              <a:off x="1701" y="1005"/>
              <a:ext cx="764" cy="76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Strategic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Partners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(Water Authorities)</a:t>
              </a:r>
            </a:p>
          </p:txBody>
        </p:sp>
        <p:sp>
          <p:nvSpPr>
            <p:cNvPr id="21" name="_s3088"/>
            <p:cNvSpPr>
              <a:spLocks noChangeShapeType="1"/>
            </p:cNvSpPr>
            <p:nvPr/>
          </p:nvSpPr>
          <p:spPr bwMode="auto">
            <a:xfrm flipV="1">
              <a:off x="3150" y="1643"/>
              <a:ext cx="270" cy="27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22" name="_s3089"/>
            <p:cNvSpPr>
              <a:spLocks noChangeArrowheads="1"/>
            </p:cNvSpPr>
            <p:nvPr/>
          </p:nvSpPr>
          <p:spPr bwMode="auto">
            <a:xfrm>
              <a:off x="3287" y="2620"/>
              <a:ext cx="764" cy="76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SE Plant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Participants</a:t>
              </a:r>
            </a:p>
          </p:txBody>
        </p:sp>
        <p:sp>
          <p:nvSpPr>
            <p:cNvPr id="23" name="_s3090"/>
            <p:cNvSpPr>
              <a:spLocks noChangeShapeType="1"/>
            </p:cNvSpPr>
            <p:nvPr/>
          </p:nvSpPr>
          <p:spPr bwMode="auto">
            <a:xfrm flipV="1">
              <a:off x="2880" y="1420"/>
              <a:ext cx="0" cy="382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3600" dirty="0"/>
            </a:p>
          </p:txBody>
        </p:sp>
        <p:sp>
          <p:nvSpPr>
            <p:cNvPr id="24" name="_s3091"/>
            <p:cNvSpPr>
              <a:spLocks noChangeArrowheads="1"/>
            </p:cNvSpPr>
            <p:nvPr/>
          </p:nvSpPr>
          <p:spPr bwMode="auto">
            <a:xfrm>
              <a:off x="2498" y="656"/>
              <a:ext cx="764" cy="76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Municipal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Utility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Districts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aseline="0" dirty="0" smtClean="0"/>
                <a:t>(MUD’s)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_s3092"/>
            <p:cNvSpPr>
              <a:spLocks noChangeArrowheads="1"/>
            </p:cNvSpPr>
            <p:nvPr/>
          </p:nvSpPr>
          <p:spPr bwMode="auto">
            <a:xfrm>
              <a:off x="2498" y="1802"/>
              <a:ext cx="764" cy="76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Water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Resources</a:t>
              </a:r>
            </a:p>
          </p:txBody>
        </p:sp>
      </p:grpSp>
      <p:sp>
        <p:nvSpPr>
          <p:cNvPr id="49174" name="Oval 22"/>
          <p:cNvSpPr>
            <a:spLocks noChangeArrowheads="1"/>
          </p:cNvSpPr>
          <p:nvPr/>
        </p:nvSpPr>
        <p:spPr bwMode="auto">
          <a:xfrm>
            <a:off x="228600" y="6248400"/>
            <a:ext cx="304800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5" name="Text Box 23"/>
          <p:cNvSpPr txBox="1">
            <a:spLocks noChangeArrowheads="1"/>
          </p:cNvSpPr>
          <p:nvPr/>
        </p:nvSpPr>
        <p:spPr bwMode="auto">
          <a:xfrm>
            <a:off x="669925" y="6256224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  <a:cs typeface="Arial" pitchFamily="34" charset="0"/>
              </a:rPr>
              <a:t>Treated Water Customers</a:t>
            </a:r>
          </a:p>
        </p:txBody>
      </p:sp>
      <p:sp>
        <p:nvSpPr>
          <p:cNvPr id="49176" name="Oval 24"/>
          <p:cNvSpPr>
            <a:spLocks noChangeArrowheads="1"/>
          </p:cNvSpPr>
          <p:nvPr/>
        </p:nvSpPr>
        <p:spPr bwMode="auto">
          <a:xfrm>
            <a:off x="5410200" y="6248400"/>
            <a:ext cx="304800" cy="304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5867400" y="6248400"/>
            <a:ext cx="2995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  <a:cs typeface="Arial" pitchFamily="34" charset="0"/>
              </a:rPr>
              <a:t>Untreated Water Customers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229600" cy="868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Strategic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Partner-Customers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76200"/>
            <a:ext cx="900588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4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38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Subsidence: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800" dirty="0" smtClean="0"/>
              <a:t>Is </a:t>
            </a:r>
            <a:r>
              <a:rPr lang="en-US" sz="2800" dirty="0"/>
              <a:t>the motion of </a:t>
            </a:r>
            <a:r>
              <a:rPr lang="en-US" sz="2800" dirty="0" smtClean="0"/>
              <a:t>the </a:t>
            </a:r>
            <a:r>
              <a:rPr lang="en-US" sz="2800" dirty="0"/>
              <a:t>Earth's </a:t>
            </a:r>
            <a:r>
              <a:rPr lang="en-US" sz="2800" dirty="0" smtClean="0"/>
              <a:t>surface as </a:t>
            </a:r>
            <a:r>
              <a:rPr lang="en-US" sz="2800" dirty="0"/>
              <a:t>it shifts downward relative to a </a:t>
            </a:r>
            <a:r>
              <a:rPr lang="en-US" sz="2800" dirty="0" smtClean="0"/>
              <a:t>datum such </a:t>
            </a:r>
            <a:r>
              <a:rPr lang="en-US" sz="2800" dirty="0"/>
              <a:t>as </a:t>
            </a:r>
            <a:r>
              <a:rPr lang="en-US" sz="2800" dirty="0" smtClean="0"/>
              <a:t>sea-level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99129" y="20574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1940 benchmark re-leveling results show that Baytown area has subsided 3.2 feet and Texas City Area has subsided 1.6 feet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99129" y="3657600"/>
            <a:ext cx="76793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Detailed research by Houston Chamber of commerce</a:t>
            </a:r>
          </a:p>
          <a:p>
            <a:r>
              <a:rPr lang="en-US" sz="2800" dirty="0" smtClean="0"/>
              <a:t>in 1947 showed  that excessive pumping of ground </a:t>
            </a:r>
          </a:p>
          <a:p>
            <a:r>
              <a:rPr lang="en-US" sz="2800" dirty="0" smtClean="0"/>
              <a:t>water is the major cause of subsidence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9129" y="5257800"/>
            <a:ext cx="79116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Harris Galveston Subsidence district was established in </a:t>
            </a:r>
          </a:p>
          <a:p>
            <a:r>
              <a:rPr lang="en-US" sz="2800" dirty="0" smtClean="0"/>
              <a:t>1975 to regulate and limit pumping in Harris and </a:t>
            </a:r>
          </a:p>
          <a:p>
            <a:r>
              <a:rPr lang="en-US" sz="2800" dirty="0" smtClean="0"/>
              <a:t>Galveston counties by issuing  ground water permits 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8" y="76200"/>
            <a:ext cx="898551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304800" y="2667000"/>
            <a:ext cx="2590800" cy="1828800"/>
          </a:xfrm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Area I      90%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Area II     80%</a:t>
            </a:r>
          </a:p>
          <a:p>
            <a:pPr>
              <a:lnSpc>
                <a:spcPct val="90000"/>
              </a:lnSpc>
            </a:pPr>
            <a:endParaRPr lang="en-US" sz="700" b="1" dirty="0"/>
          </a:p>
          <a:p>
            <a:pPr>
              <a:lnSpc>
                <a:spcPct val="90000"/>
              </a:lnSpc>
            </a:pPr>
            <a:r>
              <a:rPr lang="en-US" sz="1800" b="1" dirty="0"/>
              <a:t>Area III </a:t>
            </a:r>
          </a:p>
          <a:p>
            <a:pPr lvl="1">
              <a:lnSpc>
                <a:spcPct val="90000"/>
              </a:lnSpc>
            </a:pPr>
            <a:r>
              <a:rPr lang="en-US" sz="1800" b="1" dirty="0"/>
              <a:t>30% </a:t>
            </a:r>
            <a:r>
              <a:rPr lang="en-US" sz="1800" b="1" dirty="0" smtClean="0"/>
              <a:t> by </a:t>
            </a:r>
            <a:r>
              <a:rPr lang="en-US" sz="1800" b="1" dirty="0"/>
              <a:t>2010</a:t>
            </a:r>
          </a:p>
          <a:p>
            <a:pPr lvl="1">
              <a:lnSpc>
                <a:spcPct val="90000"/>
              </a:lnSpc>
            </a:pPr>
            <a:r>
              <a:rPr lang="en-US" sz="1800" b="1" dirty="0"/>
              <a:t>70% </a:t>
            </a:r>
            <a:r>
              <a:rPr lang="en-US" sz="1800" b="1" dirty="0" smtClean="0"/>
              <a:t> by </a:t>
            </a:r>
            <a:r>
              <a:rPr lang="en-US" sz="1800" b="1" dirty="0"/>
              <a:t>2020</a:t>
            </a:r>
          </a:p>
          <a:p>
            <a:pPr lvl="1">
              <a:lnSpc>
                <a:spcPct val="90000"/>
              </a:lnSpc>
            </a:pPr>
            <a:r>
              <a:rPr lang="en-US" sz="1800" b="1" dirty="0"/>
              <a:t>80% </a:t>
            </a:r>
            <a:r>
              <a:rPr lang="en-US" sz="1800" b="1" dirty="0" smtClean="0"/>
              <a:t> by </a:t>
            </a:r>
            <a:r>
              <a:rPr lang="en-US" sz="1800" b="1" dirty="0"/>
              <a:t>2030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81000" y="1676400"/>
            <a:ext cx="2667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smtClean="0"/>
              <a:t>Surface water </a:t>
            </a:r>
          </a:p>
          <a:p>
            <a:pPr algn="ctr"/>
            <a:r>
              <a:rPr lang="en-US" b="1" dirty="0" smtClean="0"/>
              <a:t>Conversion </a:t>
            </a:r>
            <a:r>
              <a:rPr lang="en-US" b="1" dirty="0"/>
              <a:t>Requirements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89064" y="294457"/>
            <a:ext cx="6400800" cy="5181600"/>
            <a:chOff x="1641" y="1341"/>
            <a:chExt cx="3999" cy="2859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1641" y="1341"/>
              <a:ext cx="3999" cy="2859"/>
              <a:chOff x="1834" y="826"/>
              <a:chExt cx="2039" cy="1503"/>
            </a:xfrm>
          </p:grpSpPr>
          <p:sp>
            <p:nvSpPr>
              <p:cNvPr id="9222" name="Freeform 6"/>
              <p:cNvSpPr>
                <a:spLocks noChangeAspect="1"/>
              </p:cNvSpPr>
              <p:nvPr/>
            </p:nvSpPr>
            <p:spPr bwMode="auto">
              <a:xfrm>
                <a:off x="3371" y="1650"/>
                <a:ext cx="501" cy="357"/>
              </a:xfrm>
              <a:custGeom>
                <a:avLst/>
                <a:gdLst/>
                <a:ahLst/>
                <a:cxnLst>
                  <a:cxn ang="0">
                    <a:pos x="1218" y="196"/>
                  </a:cxn>
                  <a:cxn ang="0">
                    <a:pos x="615" y="432"/>
                  </a:cxn>
                  <a:cxn ang="0">
                    <a:pos x="361" y="611"/>
                  </a:cxn>
                  <a:cxn ang="0">
                    <a:pos x="224" y="715"/>
                  </a:cxn>
                  <a:cxn ang="0">
                    <a:pos x="131" y="813"/>
                  </a:cxn>
                  <a:cxn ang="0">
                    <a:pos x="97" y="819"/>
                  </a:cxn>
                  <a:cxn ang="0">
                    <a:pos x="69" y="865"/>
                  </a:cxn>
                  <a:cxn ang="0">
                    <a:pos x="28" y="848"/>
                  </a:cxn>
                  <a:cxn ang="0">
                    <a:pos x="0" y="802"/>
                  </a:cxn>
                  <a:cxn ang="0">
                    <a:pos x="6" y="772"/>
                  </a:cxn>
                  <a:cxn ang="0">
                    <a:pos x="103" y="715"/>
                  </a:cxn>
                  <a:cxn ang="0">
                    <a:pos x="206" y="600"/>
                  </a:cxn>
                  <a:cxn ang="0">
                    <a:pos x="241" y="594"/>
                  </a:cxn>
                  <a:cxn ang="0">
                    <a:pos x="298" y="467"/>
                  </a:cxn>
                  <a:cxn ang="0">
                    <a:pos x="338" y="450"/>
                  </a:cxn>
                  <a:cxn ang="0">
                    <a:pos x="512" y="444"/>
                  </a:cxn>
                  <a:cxn ang="0">
                    <a:pos x="580" y="393"/>
                  </a:cxn>
                  <a:cxn ang="0">
                    <a:pos x="586" y="318"/>
                  </a:cxn>
                  <a:cxn ang="0">
                    <a:pos x="649" y="254"/>
                  </a:cxn>
                  <a:cxn ang="0">
                    <a:pos x="707" y="254"/>
                  </a:cxn>
                  <a:cxn ang="0">
                    <a:pos x="840" y="318"/>
                  </a:cxn>
                  <a:cxn ang="0">
                    <a:pos x="890" y="294"/>
                  </a:cxn>
                  <a:cxn ang="0">
                    <a:pos x="914" y="219"/>
                  </a:cxn>
                  <a:cxn ang="0">
                    <a:pos x="983" y="185"/>
                  </a:cxn>
                  <a:cxn ang="0">
                    <a:pos x="983" y="150"/>
                  </a:cxn>
                  <a:cxn ang="0">
                    <a:pos x="1023" y="116"/>
                  </a:cxn>
                  <a:cxn ang="0">
                    <a:pos x="1052" y="127"/>
                  </a:cxn>
                  <a:cxn ang="0">
                    <a:pos x="1103" y="93"/>
                  </a:cxn>
                  <a:cxn ang="0">
                    <a:pos x="1132" y="64"/>
                  </a:cxn>
                  <a:cxn ang="0">
                    <a:pos x="1137" y="18"/>
                  </a:cxn>
                  <a:cxn ang="0">
                    <a:pos x="1155" y="6"/>
                  </a:cxn>
                  <a:cxn ang="0">
                    <a:pos x="1213" y="0"/>
                  </a:cxn>
                  <a:cxn ang="0">
                    <a:pos x="1218" y="191"/>
                  </a:cxn>
                  <a:cxn ang="0">
                    <a:pos x="1218" y="196"/>
                  </a:cxn>
                  <a:cxn ang="0">
                    <a:pos x="1218" y="196"/>
                  </a:cxn>
                </a:cxnLst>
                <a:rect l="0" t="0" r="r" b="b"/>
                <a:pathLst>
                  <a:path w="1219" h="866">
                    <a:moveTo>
                      <a:pt x="1218" y="196"/>
                    </a:moveTo>
                    <a:lnTo>
                      <a:pt x="615" y="432"/>
                    </a:lnTo>
                    <a:lnTo>
                      <a:pt x="361" y="611"/>
                    </a:lnTo>
                    <a:lnTo>
                      <a:pt x="224" y="715"/>
                    </a:lnTo>
                    <a:lnTo>
                      <a:pt x="131" y="813"/>
                    </a:lnTo>
                    <a:lnTo>
                      <a:pt x="97" y="819"/>
                    </a:lnTo>
                    <a:lnTo>
                      <a:pt x="69" y="865"/>
                    </a:lnTo>
                    <a:lnTo>
                      <a:pt x="28" y="848"/>
                    </a:lnTo>
                    <a:lnTo>
                      <a:pt x="0" y="802"/>
                    </a:lnTo>
                    <a:lnTo>
                      <a:pt x="6" y="772"/>
                    </a:lnTo>
                    <a:lnTo>
                      <a:pt x="103" y="715"/>
                    </a:lnTo>
                    <a:lnTo>
                      <a:pt x="206" y="600"/>
                    </a:lnTo>
                    <a:lnTo>
                      <a:pt x="241" y="594"/>
                    </a:lnTo>
                    <a:lnTo>
                      <a:pt x="298" y="467"/>
                    </a:lnTo>
                    <a:lnTo>
                      <a:pt x="338" y="450"/>
                    </a:lnTo>
                    <a:lnTo>
                      <a:pt x="512" y="444"/>
                    </a:lnTo>
                    <a:lnTo>
                      <a:pt x="580" y="393"/>
                    </a:lnTo>
                    <a:lnTo>
                      <a:pt x="586" y="318"/>
                    </a:lnTo>
                    <a:lnTo>
                      <a:pt x="649" y="254"/>
                    </a:lnTo>
                    <a:lnTo>
                      <a:pt x="707" y="254"/>
                    </a:lnTo>
                    <a:lnTo>
                      <a:pt x="840" y="318"/>
                    </a:lnTo>
                    <a:lnTo>
                      <a:pt x="890" y="294"/>
                    </a:lnTo>
                    <a:lnTo>
                      <a:pt x="914" y="219"/>
                    </a:lnTo>
                    <a:lnTo>
                      <a:pt x="983" y="185"/>
                    </a:lnTo>
                    <a:lnTo>
                      <a:pt x="983" y="150"/>
                    </a:lnTo>
                    <a:lnTo>
                      <a:pt x="1023" y="116"/>
                    </a:lnTo>
                    <a:lnTo>
                      <a:pt x="1052" y="127"/>
                    </a:lnTo>
                    <a:lnTo>
                      <a:pt x="1103" y="93"/>
                    </a:lnTo>
                    <a:lnTo>
                      <a:pt x="1132" y="64"/>
                    </a:lnTo>
                    <a:lnTo>
                      <a:pt x="1137" y="18"/>
                    </a:lnTo>
                    <a:lnTo>
                      <a:pt x="1155" y="6"/>
                    </a:lnTo>
                    <a:lnTo>
                      <a:pt x="1213" y="0"/>
                    </a:lnTo>
                    <a:lnTo>
                      <a:pt x="1218" y="191"/>
                    </a:lnTo>
                    <a:lnTo>
                      <a:pt x="1218" y="196"/>
                    </a:lnTo>
                    <a:lnTo>
                      <a:pt x="1218" y="196"/>
                    </a:lnTo>
                  </a:path>
                </a:pathLst>
              </a:custGeom>
              <a:solidFill>
                <a:srgbClr val="FFCC00"/>
              </a:solidFill>
              <a:ln w="9398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3" name="Freeform 7"/>
              <p:cNvSpPr>
                <a:spLocks noChangeAspect="1"/>
              </p:cNvSpPr>
              <p:nvPr/>
            </p:nvSpPr>
            <p:spPr bwMode="auto">
              <a:xfrm>
                <a:off x="1838" y="827"/>
                <a:ext cx="638" cy="66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401" y="1382"/>
                  </a:cxn>
                  <a:cxn ang="0">
                    <a:pos x="798" y="1621"/>
                  </a:cxn>
                  <a:cxn ang="0">
                    <a:pos x="802" y="726"/>
                  </a:cxn>
                  <a:cxn ang="0">
                    <a:pos x="1052" y="721"/>
                  </a:cxn>
                  <a:cxn ang="0">
                    <a:pos x="1052" y="419"/>
                  </a:cxn>
                  <a:cxn ang="0">
                    <a:pos x="1423" y="419"/>
                  </a:cxn>
                  <a:cxn ang="0">
                    <a:pos x="1427" y="272"/>
                  </a:cxn>
                  <a:cxn ang="0">
                    <a:pos x="1552" y="272"/>
                  </a:cxn>
                  <a:cxn ang="0">
                    <a:pos x="1552" y="207"/>
                  </a:cxn>
                  <a:cxn ang="0">
                    <a:pos x="1509" y="228"/>
                  </a:cxn>
                  <a:cxn ang="0">
                    <a:pos x="1465" y="207"/>
                  </a:cxn>
                  <a:cxn ang="0">
                    <a:pos x="1423" y="82"/>
                  </a:cxn>
                  <a:cxn ang="0">
                    <a:pos x="1294" y="0"/>
                  </a:cxn>
                  <a:cxn ang="0">
                    <a:pos x="1245" y="8"/>
                  </a:cxn>
                  <a:cxn ang="0">
                    <a:pos x="1216" y="17"/>
                  </a:cxn>
                  <a:cxn ang="0">
                    <a:pos x="1212" y="60"/>
                  </a:cxn>
                  <a:cxn ang="0">
                    <a:pos x="1164" y="73"/>
                  </a:cxn>
                  <a:cxn ang="0">
                    <a:pos x="1112" y="124"/>
                  </a:cxn>
                  <a:cxn ang="0">
                    <a:pos x="1103" y="124"/>
                  </a:cxn>
                  <a:cxn ang="0">
                    <a:pos x="1056" y="112"/>
                  </a:cxn>
                  <a:cxn ang="0">
                    <a:pos x="927" y="211"/>
                  </a:cxn>
                  <a:cxn ang="0">
                    <a:pos x="905" y="250"/>
                  </a:cxn>
                  <a:cxn ang="0">
                    <a:pos x="883" y="250"/>
                  </a:cxn>
                  <a:cxn ang="0">
                    <a:pos x="858" y="233"/>
                  </a:cxn>
                  <a:cxn ang="0">
                    <a:pos x="815" y="233"/>
                  </a:cxn>
                  <a:cxn ang="0">
                    <a:pos x="806" y="250"/>
                  </a:cxn>
                  <a:cxn ang="0">
                    <a:pos x="776" y="237"/>
                  </a:cxn>
                  <a:cxn ang="0">
                    <a:pos x="707" y="272"/>
                  </a:cxn>
                  <a:cxn ang="0">
                    <a:pos x="681" y="272"/>
                  </a:cxn>
                  <a:cxn ang="0">
                    <a:pos x="629" y="259"/>
                  </a:cxn>
                  <a:cxn ang="0">
                    <a:pos x="600" y="272"/>
                  </a:cxn>
                  <a:cxn ang="0">
                    <a:pos x="474" y="259"/>
                  </a:cxn>
                  <a:cxn ang="0">
                    <a:pos x="401" y="298"/>
                  </a:cxn>
                  <a:cxn ang="0">
                    <a:pos x="340" y="294"/>
                  </a:cxn>
                  <a:cxn ang="0">
                    <a:pos x="224" y="168"/>
                  </a:cxn>
                  <a:cxn ang="0">
                    <a:pos x="147" y="168"/>
                  </a:cxn>
                  <a:cxn ang="0">
                    <a:pos x="52" y="134"/>
                  </a:cxn>
                  <a:cxn ang="0">
                    <a:pos x="5" y="120"/>
                  </a:cxn>
                  <a:cxn ang="0">
                    <a:pos x="0" y="120"/>
                  </a:cxn>
                  <a:cxn ang="0">
                    <a:pos x="0" y="120"/>
                  </a:cxn>
                </a:cxnLst>
                <a:rect l="0" t="0" r="r" b="b"/>
                <a:pathLst>
                  <a:path w="1553" h="1622">
                    <a:moveTo>
                      <a:pt x="0" y="120"/>
                    </a:moveTo>
                    <a:lnTo>
                      <a:pt x="401" y="1382"/>
                    </a:lnTo>
                    <a:lnTo>
                      <a:pt x="798" y="1621"/>
                    </a:lnTo>
                    <a:lnTo>
                      <a:pt x="802" y="726"/>
                    </a:lnTo>
                    <a:lnTo>
                      <a:pt x="1052" y="721"/>
                    </a:lnTo>
                    <a:lnTo>
                      <a:pt x="1052" y="419"/>
                    </a:lnTo>
                    <a:lnTo>
                      <a:pt x="1423" y="419"/>
                    </a:lnTo>
                    <a:lnTo>
                      <a:pt x="1427" y="272"/>
                    </a:lnTo>
                    <a:lnTo>
                      <a:pt x="1552" y="272"/>
                    </a:lnTo>
                    <a:lnTo>
                      <a:pt x="1552" y="207"/>
                    </a:lnTo>
                    <a:lnTo>
                      <a:pt x="1509" y="228"/>
                    </a:lnTo>
                    <a:lnTo>
                      <a:pt x="1465" y="207"/>
                    </a:lnTo>
                    <a:lnTo>
                      <a:pt x="1423" y="82"/>
                    </a:lnTo>
                    <a:lnTo>
                      <a:pt x="1294" y="0"/>
                    </a:lnTo>
                    <a:lnTo>
                      <a:pt x="1245" y="8"/>
                    </a:lnTo>
                    <a:lnTo>
                      <a:pt x="1216" y="17"/>
                    </a:lnTo>
                    <a:lnTo>
                      <a:pt x="1212" y="60"/>
                    </a:lnTo>
                    <a:lnTo>
                      <a:pt x="1164" y="73"/>
                    </a:lnTo>
                    <a:lnTo>
                      <a:pt x="1112" y="124"/>
                    </a:lnTo>
                    <a:lnTo>
                      <a:pt x="1103" y="124"/>
                    </a:lnTo>
                    <a:lnTo>
                      <a:pt x="1056" y="112"/>
                    </a:lnTo>
                    <a:lnTo>
                      <a:pt x="927" y="211"/>
                    </a:lnTo>
                    <a:lnTo>
                      <a:pt x="905" y="250"/>
                    </a:lnTo>
                    <a:lnTo>
                      <a:pt x="883" y="250"/>
                    </a:lnTo>
                    <a:lnTo>
                      <a:pt x="858" y="233"/>
                    </a:lnTo>
                    <a:lnTo>
                      <a:pt x="815" y="233"/>
                    </a:lnTo>
                    <a:lnTo>
                      <a:pt x="806" y="250"/>
                    </a:lnTo>
                    <a:lnTo>
                      <a:pt x="776" y="237"/>
                    </a:lnTo>
                    <a:lnTo>
                      <a:pt x="707" y="272"/>
                    </a:lnTo>
                    <a:lnTo>
                      <a:pt x="681" y="272"/>
                    </a:lnTo>
                    <a:lnTo>
                      <a:pt x="629" y="259"/>
                    </a:lnTo>
                    <a:lnTo>
                      <a:pt x="600" y="272"/>
                    </a:lnTo>
                    <a:lnTo>
                      <a:pt x="474" y="259"/>
                    </a:lnTo>
                    <a:lnTo>
                      <a:pt x="401" y="298"/>
                    </a:lnTo>
                    <a:lnTo>
                      <a:pt x="340" y="294"/>
                    </a:lnTo>
                    <a:lnTo>
                      <a:pt x="224" y="168"/>
                    </a:lnTo>
                    <a:lnTo>
                      <a:pt x="147" y="168"/>
                    </a:lnTo>
                    <a:lnTo>
                      <a:pt x="52" y="134"/>
                    </a:lnTo>
                    <a:lnTo>
                      <a:pt x="5" y="120"/>
                    </a:lnTo>
                    <a:lnTo>
                      <a:pt x="0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0000"/>
              </a:solidFill>
              <a:ln w="31496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4" name="Freeform 8"/>
              <p:cNvSpPr>
                <a:spLocks noChangeAspect="1"/>
              </p:cNvSpPr>
              <p:nvPr/>
            </p:nvSpPr>
            <p:spPr bwMode="auto">
              <a:xfrm>
                <a:off x="2698" y="1317"/>
                <a:ext cx="542" cy="920"/>
              </a:xfrm>
              <a:custGeom>
                <a:avLst/>
                <a:gdLst/>
                <a:ahLst/>
                <a:cxnLst>
                  <a:cxn ang="0">
                    <a:pos x="410" y="1685"/>
                  </a:cxn>
                  <a:cxn ang="0">
                    <a:pos x="834" y="2220"/>
                  </a:cxn>
                  <a:cxn ang="0">
                    <a:pos x="925" y="2116"/>
                  </a:cxn>
                  <a:cxn ang="0">
                    <a:pos x="1122" y="1874"/>
                  </a:cxn>
                  <a:cxn ang="0">
                    <a:pos x="1173" y="1861"/>
                  </a:cxn>
                  <a:cxn ang="0">
                    <a:pos x="1251" y="1876"/>
                  </a:cxn>
                  <a:cxn ang="0">
                    <a:pos x="1277" y="1857"/>
                  </a:cxn>
                  <a:cxn ang="0">
                    <a:pos x="1267" y="1776"/>
                  </a:cxn>
                  <a:cxn ang="0">
                    <a:pos x="1306" y="1620"/>
                  </a:cxn>
                  <a:cxn ang="0">
                    <a:pos x="1160" y="1348"/>
                  </a:cxn>
                  <a:cxn ang="0">
                    <a:pos x="1122" y="1315"/>
                  </a:cxn>
                  <a:cxn ang="0">
                    <a:pos x="1189" y="1273"/>
                  </a:cxn>
                  <a:cxn ang="0">
                    <a:pos x="1202" y="1199"/>
                  </a:cxn>
                  <a:cxn ang="0">
                    <a:pos x="967" y="1111"/>
                  </a:cxn>
                  <a:cxn ang="0">
                    <a:pos x="876" y="988"/>
                  </a:cxn>
                  <a:cxn ang="0">
                    <a:pos x="929" y="898"/>
                  </a:cxn>
                  <a:cxn ang="0">
                    <a:pos x="992" y="839"/>
                  </a:cxn>
                  <a:cxn ang="0">
                    <a:pos x="912" y="762"/>
                  </a:cxn>
                  <a:cxn ang="0">
                    <a:pos x="867" y="680"/>
                  </a:cxn>
                  <a:cxn ang="0">
                    <a:pos x="960" y="577"/>
                  </a:cxn>
                  <a:cxn ang="0">
                    <a:pos x="896" y="476"/>
                  </a:cxn>
                  <a:cxn ang="0">
                    <a:pos x="753" y="437"/>
                  </a:cxn>
                  <a:cxn ang="0">
                    <a:pos x="659" y="285"/>
                  </a:cxn>
                  <a:cxn ang="0">
                    <a:pos x="581" y="327"/>
                  </a:cxn>
                  <a:cxn ang="0">
                    <a:pos x="408" y="323"/>
                  </a:cxn>
                  <a:cxn ang="0">
                    <a:pos x="578" y="308"/>
                  </a:cxn>
                  <a:cxn ang="0">
                    <a:pos x="647" y="259"/>
                  </a:cxn>
                  <a:cxn ang="0">
                    <a:pos x="734" y="187"/>
                  </a:cxn>
                  <a:cxn ang="0">
                    <a:pos x="779" y="259"/>
                  </a:cxn>
                  <a:cxn ang="0">
                    <a:pos x="821" y="305"/>
                  </a:cxn>
                  <a:cxn ang="0">
                    <a:pos x="979" y="450"/>
                  </a:cxn>
                  <a:cxn ang="0">
                    <a:pos x="1097" y="502"/>
                  </a:cxn>
                  <a:cxn ang="0">
                    <a:pos x="1151" y="544"/>
                  </a:cxn>
                  <a:cxn ang="0">
                    <a:pos x="1148" y="440"/>
                  </a:cxn>
                  <a:cxn ang="0">
                    <a:pos x="1163" y="301"/>
                  </a:cxn>
                  <a:cxn ang="0">
                    <a:pos x="934" y="155"/>
                  </a:cxn>
                  <a:cxn ang="0">
                    <a:pos x="808" y="3"/>
                  </a:cxn>
                  <a:cxn ang="0">
                    <a:pos x="524" y="301"/>
                  </a:cxn>
                  <a:cxn ang="0">
                    <a:pos x="0" y="473"/>
                  </a:cxn>
                  <a:cxn ang="0">
                    <a:pos x="410" y="1688"/>
                  </a:cxn>
                  <a:cxn ang="0">
                    <a:pos x="410" y="1682"/>
                  </a:cxn>
                </a:cxnLst>
                <a:rect l="0" t="0" r="r" b="b"/>
                <a:pathLst>
                  <a:path w="1317" h="2240">
                    <a:moveTo>
                      <a:pt x="410" y="1682"/>
                    </a:moveTo>
                    <a:lnTo>
                      <a:pt x="410" y="1685"/>
                    </a:lnTo>
                    <a:lnTo>
                      <a:pt x="749" y="2239"/>
                    </a:lnTo>
                    <a:lnTo>
                      <a:pt x="834" y="2220"/>
                    </a:lnTo>
                    <a:lnTo>
                      <a:pt x="863" y="2158"/>
                    </a:lnTo>
                    <a:lnTo>
                      <a:pt x="925" y="2116"/>
                    </a:lnTo>
                    <a:lnTo>
                      <a:pt x="944" y="2081"/>
                    </a:lnTo>
                    <a:lnTo>
                      <a:pt x="1122" y="1874"/>
                    </a:lnTo>
                    <a:lnTo>
                      <a:pt x="1131" y="1844"/>
                    </a:lnTo>
                    <a:lnTo>
                      <a:pt x="1173" y="1861"/>
                    </a:lnTo>
                    <a:lnTo>
                      <a:pt x="1231" y="1864"/>
                    </a:lnTo>
                    <a:lnTo>
                      <a:pt x="1251" y="1876"/>
                    </a:lnTo>
                    <a:lnTo>
                      <a:pt x="1261" y="1874"/>
                    </a:lnTo>
                    <a:lnTo>
                      <a:pt x="1277" y="1857"/>
                    </a:lnTo>
                    <a:lnTo>
                      <a:pt x="1284" y="1799"/>
                    </a:lnTo>
                    <a:lnTo>
                      <a:pt x="1267" y="1776"/>
                    </a:lnTo>
                    <a:lnTo>
                      <a:pt x="1316" y="1669"/>
                    </a:lnTo>
                    <a:lnTo>
                      <a:pt x="1306" y="1620"/>
                    </a:lnTo>
                    <a:lnTo>
                      <a:pt x="1303" y="1449"/>
                    </a:lnTo>
                    <a:lnTo>
                      <a:pt x="1160" y="1348"/>
                    </a:lnTo>
                    <a:lnTo>
                      <a:pt x="1129" y="1345"/>
                    </a:lnTo>
                    <a:lnTo>
                      <a:pt x="1122" y="1315"/>
                    </a:lnTo>
                    <a:lnTo>
                      <a:pt x="1160" y="1303"/>
                    </a:lnTo>
                    <a:lnTo>
                      <a:pt x="1189" y="1273"/>
                    </a:lnTo>
                    <a:lnTo>
                      <a:pt x="1202" y="1247"/>
                    </a:lnTo>
                    <a:lnTo>
                      <a:pt x="1202" y="1199"/>
                    </a:lnTo>
                    <a:lnTo>
                      <a:pt x="1109" y="1186"/>
                    </a:lnTo>
                    <a:lnTo>
                      <a:pt x="967" y="1111"/>
                    </a:lnTo>
                    <a:lnTo>
                      <a:pt x="867" y="1014"/>
                    </a:lnTo>
                    <a:lnTo>
                      <a:pt x="876" y="988"/>
                    </a:lnTo>
                    <a:lnTo>
                      <a:pt x="896" y="943"/>
                    </a:lnTo>
                    <a:lnTo>
                      <a:pt x="929" y="898"/>
                    </a:lnTo>
                    <a:lnTo>
                      <a:pt x="960" y="856"/>
                    </a:lnTo>
                    <a:lnTo>
                      <a:pt x="992" y="839"/>
                    </a:lnTo>
                    <a:lnTo>
                      <a:pt x="950" y="777"/>
                    </a:lnTo>
                    <a:lnTo>
                      <a:pt x="912" y="762"/>
                    </a:lnTo>
                    <a:lnTo>
                      <a:pt x="893" y="732"/>
                    </a:lnTo>
                    <a:lnTo>
                      <a:pt x="867" y="680"/>
                    </a:lnTo>
                    <a:lnTo>
                      <a:pt x="902" y="625"/>
                    </a:lnTo>
                    <a:lnTo>
                      <a:pt x="960" y="577"/>
                    </a:lnTo>
                    <a:lnTo>
                      <a:pt x="950" y="515"/>
                    </a:lnTo>
                    <a:lnTo>
                      <a:pt x="896" y="476"/>
                    </a:lnTo>
                    <a:lnTo>
                      <a:pt x="850" y="492"/>
                    </a:lnTo>
                    <a:lnTo>
                      <a:pt x="753" y="437"/>
                    </a:lnTo>
                    <a:lnTo>
                      <a:pt x="740" y="320"/>
                    </a:lnTo>
                    <a:lnTo>
                      <a:pt x="659" y="285"/>
                    </a:lnTo>
                    <a:lnTo>
                      <a:pt x="628" y="323"/>
                    </a:lnTo>
                    <a:lnTo>
                      <a:pt x="581" y="327"/>
                    </a:lnTo>
                    <a:lnTo>
                      <a:pt x="507" y="382"/>
                    </a:lnTo>
                    <a:lnTo>
                      <a:pt x="408" y="323"/>
                    </a:lnTo>
                    <a:lnTo>
                      <a:pt x="495" y="353"/>
                    </a:lnTo>
                    <a:lnTo>
                      <a:pt x="578" y="308"/>
                    </a:lnTo>
                    <a:lnTo>
                      <a:pt x="608" y="259"/>
                    </a:lnTo>
                    <a:lnTo>
                      <a:pt x="647" y="259"/>
                    </a:lnTo>
                    <a:lnTo>
                      <a:pt x="695" y="190"/>
                    </a:lnTo>
                    <a:lnTo>
                      <a:pt x="734" y="187"/>
                    </a:lnTo>
                    <a:lnTo>
                      <a:pt x="763" y="165"/>
                    </a:lnTo>
                    <a:lnTo>
                      <a:pt x="779" y="259"/>
                    </a:lnTo>
                    <a:lnTo>
                      <a:pt x="769" y="305"/>
                    </a:lnTo>
                    <a:lnTo>
                      <a:pt x="821" y="305"/>
                    </a:lnTo>
                    <a:lnTo>
                      <a:pt x="896" y="447"/>
                    </a:lnTo>
                    <a:lnTo>
                      <a:pt x="979" y="450"/>
                    </a:lnTo>
                    <a:lnTo>
                      <a:pt x="1035" y="479"/>
                    </a:lnTo>
                    <a:lnTo>
                      <a:pt x="1097" y="502"/>
                    </a:lnTo>
                    <a:lnTo>
                      <a:pt x="1135" y="518"/>
                    </a:lnTo>
                    <a:lnTo>
                      <a:pt x="1151" y="544"/>
                    </a:lnTo>
                    <a:lnTo>
                      <a:pt x="1173" y="499"/>
                    </a:lnTo>
                    <a:lnTo>
                      <a:pt x="1148" y="440"/>
                    </a:lnTo>
                    <a:lnTo>
                      <a:pt x="1102" y="420"/>
                    </a:lnTo>
                    <a:lnTo>
                      <a:pt x="1163" y="301"/>
                    </a:lnTo>
                    <a:lnTo>
                      <a:pt x="938" y="301"/>
                    </a:lnTo>
                    <a:lnTo>
                      <a:pt x="934" y="155"/>
                    </a:lnTo>
                    <a:lnTo>
                      <a:pt x="811" y="152"/>
                    </a:lnTo>
                    <a:lnTo>
                      <a:pt x="808" y="3"/>
                    </a:lnTo>
                    <a:lnTo>
                      <a:pt x="524" y="0"/>
                    </a:lnTo>
                    <a:lnTo>
                      <a:pt x="524" y="301"/>
                    </a:lnTo>
                    <a:lnTo>
                      <a:pt x="0" y="305"/>
                    </a:lnTo>
                    <a:lnTo>
                      <a:pt x="0" y="473"/>
                    </a:lnTo>
                    <a:lnTo>
                      <a:pt x="410" y="473"/>
                    </a:lnTo>
                    <a:lnTo>
                      <a:pt x="410" y="1688"/>
                    </a:lnTo>
                    <a:lnTo>
                      <a:pt x="410" y="1682"/>
                    </a:lnTo>
                    <a:lnTo>
                      <a:pt x="410" y="1682"/>
                    </a:lnTo>
                  </a:path>
                </a:pathLst>
              </a:custGeom>
              <a:solidFill>
                <a:srgbClr val="FFCC00"/>
              </a:solidFill>
              <a:ln w="18796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5" name="Freeform 9"/>
              <p:cNvSpPr>
                <a:spLocks noChangeAspect="1"/>
              </p:cNvSpPr>
              <p:nvPr/>
            </p:nvSpPr>
            <p:spPr bwMode="auto">
              <a:xfrm>
                <a:off x="2708" y="827"/>
                <a:ext cx="385" cy="361"/>
              </a:xfrm>
              <a:custGeom>
                <a:avLst/>
                <a:gdLst/>
                <a:ahLst/>
                <a:cxnLst>
                  <a:cxn ang="0">
                    <a:pos x="584" y="3"/>
                  </a:cxn>
                  <a:cxn ang="0">
                    <a:pos x="784" y="592"/>
                  </a:cxn>
                  <a:cxn ang="0">
                    <a:pos x="846" y="592"/>
                  </a:cxn>
                  <a:cxn ang="0">
                    <a:pos x="889" y="618"/>
                  </a:cxn>
                  <a:cxn ang="0">
                    <a:pos x="899" y="686"/>
                  </a:cxn>
                  <a:cxn ang="0">
                    <a:pos x="927" y="706"/>
                  </a:cxn>
                  <a:cxn ang="0">
                    <a:pos x="934" y="760"/>
                  </a:cxn>
                  <a:cxn ang="0">
                    <a:pos x="889" y="877"/>
                  </a:cxn>
                  <a:cxn ang="0">
                    <a:pos x="463" y="877"/>
                  </a:cxn>
                  <a:cxn ang="0">
                    <a:pos x="404" y="806"/>
                  </a:cxn>
                  <a:cxn ang="0">
                    <a:pos x="407" y="770"/>
                  </a:cxn>
                  <a:cxn ang="0">
                    <a:pos x="430" y="732"/>
                  </a:cxn>
                  <a:cxn ang="0">
                    <a:pos x="465" y="683"/>
                  </a:cxn>
                  <a:cxn ang="0">
                    <a:pos x="478" y="661"/>
                  </a:cxn>
                  <a:cxn ang="0">
                    <a:pos x="488" y="537"/>
                  </a:cxn>
                  <a:cxn ang="0">
                    <a:pos x="439" y="492"/>
                  </a:cxn>
                  <a:cxn ang="0">
                    <a:pos x="387" y="478"/>
                  </a:cxn>
                  <a:cxn ang="0">
                    <a:pos x="268" y="524"/>
                  </a:cxn>
                  <a:cxn ang="0">
                    <a:pos x="226" y="508"/>
                  </a:cxn>
                  <a:cxn ang="0">
                    <a:pos x="148" y="515"/>
                  </a:cxn>
                  <a:cxn ang="0">
                    <a:pos x="77" y="534"/>
                  </a:cxn>
                  <a:cxn ang="0">
                    <a:pos x="0" y="505"/>
                  </a:cxn>
                  <a:cxn ang="0">
                    <a:pos x="139" y="414"/>
                  </a:cxn>
                  <a:cxn ang="0">
                    <a:pos x="582" y="0"/>
                  </a:cxn>
                  <a:cxn ang="0">
                    <a:pos x="584" y="3"/>
                  </a:cxn>
                  <a:cxn ang="0">
                    <a:pos x="584" y="3"/>
                  </a:cxn>
                </a:cxnLst>
                <a:rect l="0" t="0" r="r" b="b"/>
                <a:pathLst>
                  <a:path w="935" h="878">
                    <a:moveTo>
                      <a:pt x="584" y="3"/>
                    </a:moveTo>
                    <a:lnTo>
                      <a:pt x="784" y="592"/>
                    </a:lnTo>
                    <a:lnTo>
                      <a:pt x="846" y="592"/>
                    </a:lnTo>
                    <a:lnTo>
                      <a:pt x="889" y="618"/>
                    </a:lnTo>
                    <a:lnTo>
                      <a:pt x="899" y="686"/>
                    </a:lnTo>
                    <a:lnTo>
                      <a:pt x="927" y="706"/>
                    </a:lnTo>
                    <a:lnTo>
                      <a:pt x="934" y="760"/>
                    </a:lnTo>
                    <a:lnTo>
                      <a:pt x="889" y="877"/>
                    </a:lnTo>
                    <a:lnTo>
                      <a:pt x="463" y="877"/>
                    </a:lnTo>
                    <a:lnTo>
                      <a:pt x="404" y="806"/>
                    </a:lnTo>
                    <a:lnTo>
                      <a:pt x="407" y="770"/>
                    </a:lnTo>
                    <a:lnTo>
                      <a:pt x="430" y="732"/>
                    </a:lnTo>
                    <a:lnTo>
                      <a:pt x="465" y="683"/>
                    </a:lnTo>
                    <a:lnTo>
                      <a:pt x="478" y="661"/>
                    </a:lnTo>
                    <a:lnTo>
                      <a:pt x="488" y="537"/>
                    </a:lnTo>
                    <a:lnTo>
                      <a:pt x="439" y="492"/>
                    </a:lnTo>
                    <a:lnTo>
                      <a:pt x="387" y="478"/>
                    </a:lnTo>
                    <a:lnTo>
                      <a:pt x="268" y="524"/>
                    </a:lnTo>
                    <a:lnTo>
                      <a:pt x="226" y="508"/>
                    </a:lnTo>
                    <a:lnTo>
                      <a:pt x="148" y="515"/>
                    </a:lnTo>
                    <a:lnTo>
                      <a:pt x="77" y="534"/>
                    </a:lnTo>
                    <a:lnTo>
                      <a:pt x="0" y="505"/>
                    </a:lnTo>
                    <a:lnTo>
                      <a:pt x="139" y="414"/>
                    </a:lnTo>
                    <a:lnTo>
                      <a:pt x="582" y="0"/>
                    </a:lnTo>
                    <a:lnTo>
                      <a:pt x="584" y="3"/>
                    </a:lnTo>
                    <a:lnTo>
                      <a:pt x="584" y="3"/>
                    </a:lnTo>
                  </a:path>
                </a:pathLst>
              </a:custGeom>
              <a:solidFill>
                <a:srgbClr val="FF0000"/>
              </a:solidFill>
              <a:ln w="31496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6" name="Freeform 10"/>
              <p:cNvSpPr>
                <a:spLocks noChangeAspect="1"/>
              </p:cNvSpPr>
              <p:nvPr/>
            </p:nvSpPr>
            <p:spPr bwMode="auto">
              <a:xfrm>
                <a:off x="2292" y="907"/>
                <a:ext cx="617" cy="413"/>
              </a:xfrm>
              <a:custGeom>
                <a:avLst/>
                <a:gdLst/>
                <a:ahLst/>
                <a:cxnLst>
                  <a:cxn ang="0">
                    <a:pos x="448" y="13"/>
                  </a:cxn>
                  <a:cxn ang="0">
                    <a:pos x="448" y="78"/>
                  </a:cxn>
                  <a:cxn ang="0">
                    <a:pos x="324" y="74"/>
                  </a:cxn>
                  <a:cxn ang="0">
                    <a:pos x="319" y="225"/>
                  </a:cxn>
                  <a:cxn ang="0">
                    <a:pos x="0" y="225"/>
                  </a:cxn>
                  <a:cxn ang="0">
                    <a:pos x="121" y="471"/>
                  </a:cxn>
                  <a:cxn ang="0">
                    <a:pos x="316" y="679"/>
                  </a:cxn>
                  <a:cxn ang="0">
                    <a:pos x="594" y="682"/>
                  </a:cxn>
                  <a:cxn ang="0">
                    <a:pos x="621" y="860"/>
                  </a:cxn>
                  <a:cxn ang="0">
                    <a:pos x="681" y="998"/>
                  </a:cxn>
                  <a:cxn ang="0">
                    <a:pos x="1133" y="1002"/>
                  </a:cxn>
                  <a:cxn ang="0">
                    <a:pos x="1130" y="679"/>
                  </a:cxn>
                  <a:cxn ang="0">
                    <a:pos x="1478" y="679"/>
                  </a:cxn>
                  <a:cxn ang="0">
                    <a:pos x="1414" y="600"/>
                  </a:cxn>
                  <a:cxn ang="0">
                    <a:pos x="1466" y="501"/>
                  </a:cxn>
                  <a:cxn ang="0">
                    <a:pos x="1487" y="471"/>
                  </a:cxn>
                  <a:cxn ang="0">
                    <a:pos x="1496" y="411"/>
                  </a:cxn>
                  <a:cxn ang="0">
                    <a:pos x="1500" y="341"/>
                  </a:cxn>
                  <a:cxn ang="0">
                    <a:pos x="1453" y="293"/>
                  </a:cxn>
                  <a:cxn ang="0">
                    <a:pos x="1396" y="281"/>
                  </a:cxn>
                  <a:cxn ang="0">
                    <a:pos x="1285" y="324"/>
                  </a:cxn>
                  <a:cxn ang="0">
                    <a:pos x="1241" y="311"/>
                  </a:cxn>
                  <a:cxn ang="0">
                    <a:pos x="1147" y="320"/>
                  </a:cxn>
                  <a:cxn ang="0">
                    <a:pos x="1086" y="332"/>
                  </a:cxn>
                  <a:cxn ang="0">
                    <a:pos x="1013" y="315"/>
                  </a:cxn>
                  <a:cxn ang="0">
                    <a:pos x="910" y="277"/>
                  </a:cxn>
                  <a:cxn ang="0">
                    <a:pos x="910" y="229"/>
                  </a:cxn>
                  <a:cxn ang="0">
                    <a:pos x="871" y="212"/>
                  </a:cxn>
                  <a:cxn ang="0">
                    <a:pos x="866" y="186"/>
                  </a:cxn>
                  <a:cxn ang="0">
                    <a:pos x="806" y="173"/>
                  </a:cxn>
                  <a:cxn ang="0">
                    <a:pos x="793" y="125"/>
                  </a:cxn>
                  <a:cxn ang="0">
                    <a:pos x="724" y="120"/>
                  </a:cxn>
                  <a:cxn ang="0">
                    <a:pos x="694" y="91"/>
                  </a:cxn>
                  <a:cxn ang="0">
                    <a:pos x="664" y="120"/>
                  </a:cxn>
                  <a:cxn ang="0">
                    <a:pos x="638" y="74"/>
                  </a:cxn>
                  <a:cxn ang="0">
                    <a:pos x="599" y="74"/>
                  </a:cxn>
                  <a:cxn ang="0">
                    <a:pos x="591" y="43"/>
                  </a:cxn>
                  <a:cxn ang="0">
                    <a:pos x="547" y="0"/>
                  </a:cxn>
                  <a:cxn ang="0">
                    <a:pos x="448" y="13"/>
                  </a:cxn>
                  <a:cxn ang="0">
                    <a:pos x="448" y="13"/>
                  </a:cxn>
                </a:cxnLst>
                <a:rect l="0" t="0" r="r" b="b"/>
                <a:pathLst>
                  <a:path w="1501" h="1003">
                    <a:moveTo>
                      <a:pt x="448" y="13"/>
                    </a:moveTo>
                    <a:lnTo>
                      <a:pt x="448" y="78"/>
                    </a:lnTo>
                    <a:lnTo>
                      <a:pt x="324" y="74"/>
                    </a:lnTo>
                    <a:lnTo>
                      <a:pt x="319" y="225"/>
                    </a:lnTo>
                    <a:lnTo>
                      <a:pt x="0" y="225"/>
                    </a:lnTo>
                    <a:lnTo>
                      <a:pt x="121" y="471"/>
                    </a:lnTo>
                    <a:lnTo>
                      <a:pt x="316" y="679"/>
                    </a:lnTo>
                    <a:lnTo>
                      <a:pt x="594" y="682"/>
                    </a:lnTo>
                    <a:lnTo>
                      <a:pt x="621" y="860"/>
                    </a:lnTo>
                    <a:lnTo>
                      <a:pt x="681" y="998"/>
                    </a:lnTo>
                    <a:lnTo>
                      <a:pt x="1133" y="1002"/>
                    </a:lnTo>
                    <a:lnTo>
                      <a:pt x="1130" y="679"/>
                    </a:lnTo>
                    <a:lnTo>
                      <a:pt x="1478" y="679"/>
                    </a:lnTo>
                    <a:lnTo>
                      <a:pt x="1414" y="600"/>
                    </a:lnTo>
                    <a:lnTo>
                      <a:pt x="1466" y="501"/>
                    </a:lnTo>
                    <a:lnTo>
                      <a:pt x="1487" y="471"/>
                    </a:lnTo>
                    <a:lnTo>
                      <a:pt x="1496" y="411"/>
                    </a:lnTo>
                    <a:lnTo>
                      <a:pt x="1500" y="341"/>
                    </a:lnTo>
                    <a:lnTo>
                      <a:pt x="1453" y="293"/>
                    </a:lnTo>
                    <a:lnTo>
                      <a:pt x="1396" y="281"/>
                    </a:lnTo>
                    <a:lnTo>
                      <a:pt x="1285" y="324"/>
                    </a:lnTo>
                    <a:lnTo>
                      <a:pt x="1241" y="311"/>
                    </a:lnTo>
                    <a:lnTo>
                      <a:pt x="1147" y="320"/>
                    </a:lnTo>
                    <a:lnTo>
                      <a:pt x="1086" y="332"/>
                    </a:lnTo>
                    <a:lnTo>
                      <a:pt x="1013" y="315"/>
                    </a:lnTo>
                    <a:lnTo>
                      <a:pt x="910" y="277"/>
                    </a:lnTo>
                    <a:lnTo>
                      <a:pt x="910" y="229"/>
                    </a:lnTo>
                    <a:lnTo>
                      <a:pt x="871" y="212"/>
                    </a:lnTo>
                    <a:lnTo>
                      <a:pt x="866" y="186"/>
                    </a:lnTo>
                    <a:lnTo>
                      <a:pt x="806" y="173"/>
                    </a:lnTo>
                    <a:lnTo>
                      <a:pt x="793" y="125"/>
                    </a:lnTo>
                    <a:lnTo>
                      <a:pt x="724" y="120"/>
                    </a:lnTo>
                    <a:lnTo>
                      <a:pt x="694" y="91"/>
                    </a:lnTo>
                    <a:lnTo>
                      <a:pt x="664" y="120"/>
                    </a:lnTo>
                    <a:lnTo>
                      <a:pt x="638" y="74"/>
                    </a:lnTo>
                    <a:lnTo>
                      <a:pt x="599" y="74"/>
                    </a:lnTo>
                    <a:lnTo>
                      <a:pt x="591" y="43"/>
                    </a:lnTo>
                    <a:lnTo>
                      <a:pt x="547" y="0"/>
                    </a:lnTo>
                    <a:lnTo>
                      <a:pt x="448" y="13"/>
                    </a:lnTo>
                    <a:lnTo>
                      <a:pt x="448" y="13"/>
                    </a:lnTo>
                  </a:path>
                </a:pathLst>
              </a:custGeom>
              <a:solidFill>
                <a:srgbClr val="FF0000"/>
              </a:solidFill>
              <a:ln w="31496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7" name="Freeform 11"/>
              <p:cNvSpPr>
                <a:spLocks noChangeAspect="1"/>
              </p:cNvSpPr>
              <p:nvPr/>
            </p:nvSpPr>
            <p:spPr bwMode="auto">
              <a:xfrm>
                <a:off x="2166" y="1000"/>
                <a:ext cx="409" cy="609"/>
              </a:xfrm>
              <a:custGeom>
                <a:avLst/>
                <a:gdLst/>
                <a:ahLst/>
                <a:cxnLst>
                  <a:cxn ang="0">
                    <a:pos x="0" y="1199"/>
                  </a:cxn>
                  <a:cxn ang="0">
                    <a:pos x="507" y="1479"/>
                  </a:cxn>
                  <a:cxn ang="0">
                    <a:pos x="523" y="1459"/>
                  </a:cxn>
                  <a:cxn ang="0">
                    <a:pos x="523" y="1329"/>
                  </a:cxn>
                  <a:cxn ang="0">
                    <a:pos x="517" y="1303"/>
                  </a:cxn>
                  <a:cxn ang="0">
                    <a:pos x="517" y="1086"/>
                  </a:cxn>
                  <a:cxn ang="0">
                    <a:pos x="507" y="1054"/>
                  </a:cxn>
                  <a:cxn ang="0">
                    <a:pos x="507" y="973"/>
                  </a:cxn>
                  <a:cxn ang="0">
                    <a:pos x="756" y="976"/>
                  </a:cxn>
                  <a:cxn ang="0">
                    <a:pos x="759" y="775"/>
                  </a:cxn>
                  <a:cxn ang="0">
                    <a:pos x="995" y="775"/>
                  </a:cxn>
                  <a:cxn ang="0">
                    <a:pos x="937" y="668"/>
                  </a:cxn>
                  <a:cxn ang="0">
                    <a:pos x="921" y="590"/>
                  </a:cxn>
                  <a:cxn ang="0">
                    <a:pos x="901" y="457"/>
                  </a:cxn>
                  <a:cxn ang="0">
                    <a:pos x="632" y="457"/>
                  </a:cxn>
                  <a:cxn ang="0">
                    <a:pos x="429" y="240"/>
                  </a:cxn>
                  <a:cxn ang="0">
                    <a:pos x="316" y="3"/>
                  </a:cxn>
                  <a:cxn ang="0">
                    <a:pos x="251" y="0"/>
                  </a:cxn>
                  <a:cxn ang="0">
                    <a:pos x="251" y="305"/>
                  </a:cxn>
                  <a:cxn ang="0">
                    <a:pos x="3" y="305"/>
                  </a:cxn>
                  <a:cxn ang="0">
                    <a:pos x="0" y="1199"/>
                  </a:cxn>
                  <a:cxn ang="0">
                    <a:pos x="0" y="1199"/>
                  </a:cxn>
                </a:cxnLst>
                <a:rect l="0" t="0" r="r" b="b"/>
                <a:pathLst>
                  <a:path w="996" h="1480">
                    <a:moveTo>
                      <a:pt x="0" y="1199"/>
                    </a:moveTo>
                    <a:lnTo>
                      <a:pt x="507" y="1479"/>
                    </a:lnTo>
                    <a:lnTo>
                      <a:pt x="523" y="1459"/>
                    </a:lnTo>
                    <a:lnTo>
                      <a:pt x="523" y="1329"/>
                    </a:lnTo>
                    <a:lnTo>
                      <a:pt x="517" y="1303"/>
                    </a:lnTo>
                    <a:lnTo>
                      <a:pt x="517" y="1086"/>
                    </a:lnTo>
                    <a:lnTo>
                      <a:pt x="507" y="1054"/>
                    </a:lnTo>
                    <a:lnTo>
                      <a:pt x="507" y="973"/>
                    </a:lnTo>
                    <a:lnTo>
                      <a:pt x="756" y="976"/>
                    </a:lnTo>
                    <a:lnTo>
                      <a:pt x="759" y="775"/>
                    </a:lnTo>
                    <a:lnTo>
                      <a:pt x="995" y="775"/>
                    </a:lnTo>
                    <a:lnTo>
                      <a:pt x="937" y="668"/>
                    </a:lnTo>
                    <a:lnTo>
                      <a:pt x="921" y="590"/>
                    </a:lnTo>
                    <a:lnTo>
                      <a:pt x="901" y="457"/>
                    </a:lnTo>
                    <a:lnTo>
                      <a:pt x="632" y="457"/>
                    </a:lnTo>
                    <a:lnTo>
                      <a:pt x="429" y="240"/>
                    </a:lnTo>
                    <a:lnTo>
                      <a:pt x="316" y="3"/>
                    </a:lnTo>
                    <a:lnTo>
                      <a:pt x="251" y="0"/>
                    </a:lnTo>
                    <a:lnTo>
                      <a:pt x="251" y="305"/>
                    </a:lnTo>
                    <a:lnTo>
                      <a:pt x="3" y="305"/>
                    </a:lnTo>
                    <a:lnTo>
                      <a:pt x="0" y="1199"/>
                    </a:lnTo>
                    <a:lnTo>
                      <a:pt x="0" y="1199"/>
                    </a:lnTo>
                  </a:path>
                </a:pathLst>
              </a:custGeom>
              <a:solidFill>
                <a:srgbClr val="FF0000"/>
              </a:solidFill>
              <a:ln w="31496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8" name="Freeform 12"/>
              <p:cNvSpPr>
                <a:spLocks noChangeAspect="1"/>
              </p:cNvSpPr>
              <p:nvPr/>
            </p:nvSpPr>
            <p:spPr bwMode="auto">
              <a:xfrm>
                <a:off x="3014" y="1382"/>
                <a:ext cx="159" cy="16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5" y="102"/>
                  </a:cxn>
                  <a:cxn ang="0">
                    <a:pos x="0" y="143"/>
                  </a:cxn>
                  <a:cxn ang="0">
                    <a:pos x="59" y="143"/>
                  </a:cxn>
                  <a:cxn ang="0">
                    <a:pos x="86" y="203"/>
                  </a:cxn>
                  <a:cxn ang="0">
                    <a:pos x="100" y="244"/>
                  </a:cxn>
                  <a:cxn ang="0">
                    <a:pos x="129" y="290"/>
                  </a:cxn>
                  <a:cxn ang="0">
                    <a:pos x="214" y="290"/>
                  </a:cxn>
                  <a:cxn ang="0">
                    <a:pos x="261" y="317"/>
                  </a:cxn>
                  <a:cxn ang="0">
                    <a:pos x="318" y="329"/>
                  </a:cxn>
                  <a:cxn ang="0">
                    <a:pos x="372" y="355"/>
                  </a:cxn>
                  <a:cxn ang="0">
                    <a:pos x="385" y="398"/>
                  </a:cxn>
                </a:cxnLst>
                <a:rect l="0" t="0" r="r" b="b"/>
                <a:pathLst>
                  <a:path w="386" h="399">
                    <a:moveTo>
                      <a:pt x="1" y="0"/>
                    </a:moveTo>
                    <a:lnTo>
                      <a:pt x="15" y="102"/>
                    </a:lnTo>
                    <a:lnTo>
                      <a:pt x="0" y="143"/>
                    </a:lnTo>
                    <a:lnTo>
                      <a:pt x="59" y="143"/>
                    </a:lnTo>
                    <a:lnTo>
                      <a:pt x="86" y="203"/>
                    </a:lnTo>
                    <a:lnTo>
                      <a:pt x="100" y="244"/>
                    </a:lnTo>
                    <a:lnTo>
                      <a:pt x="129" y="290"/>
                    </a:lnTo>
                    <a:lnTo>
                      <a:pt x="214" y="290"/>
                    </a:lnTo>
                    <a:lnTo>
                      <a:pt x="261" y="317"/>
                    </a:lnTo>
                    <a:lnTo>
                      <a:pt x="318" y="329"/>
                    </a:lnTo>
                    <a:lnTo>
                      <a:pt x="372" y="355"/>
                    </a:lnTo>
                    <a:lnTo>
                      <a:pt x="385" y="398"/>
                    </a:lnTo>
                  </a:path>
                </a:pathLst>
              </a:custGeom>
              <a:noFill/>
              <a:ln w="315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29" name="Freeform 13"/>
              <p:cNvSpPr>
                <a:spLocks noChangeAspect="1"/>
              </p:cNvSpPr>
              <p:nvPr/>
            </p:nvSpPr>
            <p:spPr bwMode="auto">
              <a:xfrm>
                <a:off x="2804" y="1382"/>
                <a:ext cx="292" cy="173"/>
              </a:xfrm>
              <a:custGeom>
                <a:avLst/>
                <a:gdLst/>
                <a:ahLst/>
                <a:cxnLst>
                  <a:cxn ang="0">
                    <a:pos x="509" y="0"/>
                  </a:cxn>
                  <a:cxn ang="0">
                    <a:pos x="469" y="32"/>
                  </a:cxn>
                  <a:cxn ang="0">
                    <a:pos x="436" y="32"/>
                  </a:cxn>
                  <a:cxn ang="0">
                    <a:pos x="428" y="55"/>
                  </a:cxn>
                  <a:cxn ang="0">
                    <a:pos x="381" y="101"/>
                  </a:cxn>
                  <a:cxn ang="0">
                    <a:pos x="351" y="101"/>
                  </a:cxn>
                  <a:cxn ang="0">
                    <a:pos x="322" y="150"/>
                  </a:cxn>
                  <a:cxn ang="0">
                    <a:pos x="266" y="186"/>
                  </a:cxn>
                  <a:cxn ang="0">
                    <a:pos x="237" y="197"/>
                  </a:cxn>
                  <a:cxn ang="0">
                    <a:pos x="189" y="167"/>
                  </a:cxn>
                  <a:cxn ang="0">
                    <a:pos x="143" y="152"/>
                  </a:cxn>
                  <a:cxn ang="0">
                    <a:pos x="104" y="150"/>
                  </a:cxn>
                  <a:cxn ang="0">
                    <a:pos x="56" y="152"/>
                  </a:cxn>
                  <a:cxn ang="0">
                    <a:pos x="36" y="152"/>
                  </a:cxn>
                  <a:cxn ang="0">
                    <a:pos x="25" y="158"/>
                  </a:cxn>
                  <a:cxn ang="0">
                    <a:pos x="2" y="191"/>
                  </a:cxn>
                  <a:cxn ang="0">
                    <a:pos x="0" y="203"/>
                  </a:cxn>
                  <a:cxn ang="0">
                    <a:pos x="38" y="164"/>
                  </a:cxn>
                  <a:cxn ang="0">
                    <a:pos x="88" y="164"/>
                  </a:cxn>
                  <a:cxn ang="0">
                    <a:pos x="142" y="168"/>
                  </a:cxn>
                  <a:cxn ang="0">
                    <a:pos x="250" y="225"/>
                  </a:cxn>
                  <a:cxn ang="0">
                    <a:pos x="340" y="164"/>
                  </a:cxn>
                  <a:cxn ang="0">
                    <a:pos x="365" y="164"/>
                  </a:cxn>
                  <a:cxn ang="0">
                    <a:pos x="397" y="124"/>
                  </a:cxn>
                  <a:cxn ang="0">
                    <a:pos x="407" y="124"/>
                  </a:cxn>
                  <a:cxn ang="0">
                    <a:pos x="481" y="162"/>
                  </a:cxn>
                  <a:cxn ang="0">
                    <a:pos x="494" y="272"/>
                  </a:cxn>
                  <a:cxn ang="0">
                    <a:pos x="596" y="334"/>
                  </a:cxn>
                  <a:cxn ang="0">
                    <a:pos x="637" y="314"/>
                  </a:cxn>
                  <a:cxn ang="0">
                    <a:pos x="694" y="355"/>
                  </a:cxn>
                  <a:cxn ang="0">
                    <a:pos x="706" y="418"/>
                  </a:cxn>
                </a:cxnLst>
                <a:rect l="0" t="0" r="r" b="b"/>
                <a:pathLst>
                  <a:path w="707" h="419">
                    <a:moveTo>
                      <a:pt x="509" y="0"/>
                    </a:moveTo>
                    <a:lnTo>
                      <a:pt x="469" y="32"/>
                    </a:lnTo>
                    <a:lnTo>
                      <a:pt x="436" y="32"/>
                    </a:lnTo>
                    <a:lnTo>
                      <a:pt x="428" y="55"/>
                    </a:lnTo>
                    <a:lnTo>
                      <a:pt x="381" y="101"/>
                    </a:lnTo>
                    <a:lnTo>
                      <a:pt x="351" y="101"/>
                    </a:lnTo>
                    <a:lnTo>
                      <a:pt x="322" y="150"/>
                    </a:lnTo>
                    <a:lnTo>
                      <a:pt x="266" y="186"/>
                    </a:lnTo>
                    <a:lnTo>
                      <a:pt x="237" y="197"/>
                    </a:lnTo>
                    <a:lnTo>
                      <a:pt x="189" y="167"/>
                    </a:lnTo>
                    <a:lnTo>
                      <a:pt x="143" y="152"/>
                    </a:lnTo>
                    <a:lnTo>
                      <a:pt x="104" y="150"/>
                    </a:lnTo>
                    <a:lnTo>
                      <a:pt x="56" y="152"/>
                    </a:lnTo>
                    <a:lnTo>
                      <a:pt x="36" y="152"/>
                    </a:lnTo>
                    <a:lnTo>
                      <a:pt x="25" y="158"/>
                    </a:lnTo>
                    <a:lnTo>
                      <a:pt x="2" y="191"/>
                    </a:lnTo>
                    <a:lnTo>
                      <a:pt x="0" y="203"/>
                    </a:lnTo>
                    <a:lnTo>
                      <a:pt x="38" y="164"/>
                    </a:lnTo>
                    <a:lnTo>
                      <a:pt x="88" y="164"/>
                    </a:lnTo>
                    <a:lnTo>
                      <a:pt x="142" y="168"/>
                    </a:lnTo>
                    <a:lnTo>
                      <a:pt x="250" y="225"/>
                    </a:lnTo>
                    <a:lnTo>
                      <a:pt x="340" y="164"/>
                    </a:lnTo>
                    <a:lnTo>
                      <a:pt x="365" y="164"/>
                    </a:lnTo>
                    <a:lnTo>
                      <a:pt x="397" y="124"/>
                    </a:lnTo>
                    <a:lnTo>
                      <a:pt x="407" y="124"/>
                    </a:lnTo>
                    <a:lnTo>
                      <a:pt x="481" y="162"/>
                    </a:lnTo>
                    <a:lnTo>
                      <a:pt x="494" y="272"/>
                    </a:lnTo>
                    <a:lnTo>
                      <a:pt x="596" y="334"/>
                    </a:lnTo>
                    <a:lnTo>
                      <a:pt x="637" y="314"/>
                    </a:lnTo>
                    <a:lnTo>
                      <a:pt x="694" y="355"/>
                    </a:lnTo>
                    <a:lnTo>
                      <a:pt x="706" y="418"/>
                    </a:lnTo>
                  </a:path>
                </a:pathLst>
              </a:custGeom>
              <a:noFill/>
              <a:ln w="31511" cap="flat" cmpd="sng">
                <a:solidFill>
                  <a:srgbClr val="B2B2B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" name="Group 14"/>
              <p:cNvGrpSpPr>
                <a:grpSpLocks noChangeAspect="1"/>
              </p:cNvGrpSpPr>
              <p:nvPr/>
            </p:nvGrpSpPr>
            <p:grpSpPr bwMode="auto">
              <a:xfrm>
                <a:off x="1834" y="826"/>
                <a:ext cx="2039" cy="1503"/>
                <a:chOff x="623" y="903"/>
                <a:chExt cx="4957" cy="3657"/>
              </a:xfrm>
            </p:grpSpPr>
            <p:sp>
              <p:nvSpPr>
                <p:cNvPr id="9231" name="Freeform 15"/>
                <p:cNvSpPr>
                  <a:spLocks noChangeAspect="1"/>
                </p:cNvSpPr>
                <p:nvPr/>
              </p:nvSpPr>
              <p:spPr bwMode="auto">
                <a:xfrm>
                  <a:off x="4356" y="3169"/>
                  <a:ext cx="750" cy="607"/>
                </a:xfrm>
                <a:custGeom>
                  <a:avLst/>
                  <a:gdLst/>
                  <a:ahLst/>
                  <a:cxnLst>
                    <a:cxn ang="0">
                      <a:pos x="749" y="11"/>
                    </a:cxn>
                    <a:cxn ang="0">
                      <a:pos x="728" y="0"/>
                    </a:cxn>
                    <a:cxn ang="0">
                      <a:pos x="666" y="1"/>
                    </a:cxn>
                    <a:cxn ang="0">
                      <a:pos x="627" y="21"/>
                    </a:cxn>
                    <a:cxn ang="0">
                      <a:pos x="588" y="63"/>
                    </a:cxn>
                    <a:cxn ang="0">
                      <a:pos x="587" y="125"/>
                    </a:cxn>
                    <a:cxn ang="0">
                      <a:pos x="515" y="192"/>
                    </a:cxn>
                    <a:cxn ang="0">
                      <a:pos x="343" y="192"/>
                    </a:cxn>
                    <a:cxn ang="0">
                      <a:pos x="301" y="213"/>
                    </a:cxn>
                    <a:cxn ang="0">
                      <a:pos x="243" y="341"/>
                    </a:cxn>
                    <a:cxn ang="0">
                      <a:pos x="215" y="341"/>
                    </a:cxn>
                    <a:cxn ang="0">
                      <a:pos x="131" y="427"/>
                    </a:cxn>
                    <a:cxn ang="0">
                      <a:pos x="88" y="470"/>
                    </a:cxn>
                    <a:cxn ang="0">
                      <a:pos x="7" y="517"/>
                    </a:cxn>
                    <a:cxn ang="0">
                      <a:pos x="0" y="542"/>
                    </a:cxn>
                    <a:cxn ang="0">
                      <a:pos x="44" y="594"/>
                    </a:cxn>
                    <a:cxn ang="0">
                      <a:pos x="75" y="606"/>
                    </a:cxn>
                    <a:cxn ang="0">
                      <a:pos x="107" y="558"/>
                    </a:cxn>
                    <a:cxn ang="0">
                      <a:pos x="137" y="555"/>
                    </a:cxn>
                    <a:cxn ang="0">
                      <a:pos x="186" y="511"/>
                    </a:cxn>
                    <a:cxn ang="0">
                      <a:pos x="230" y="448"/>
                    </a:cxn>
                    <a:cxn ang="0">
                      <a:pos x="337" y="367"/>
                    </a:cxn>
                    <a:cxn ang="0">
                      <a:pos x="485" y="278"/>
                    </a:cxn>
                    <a:cxn ang="0">
                      <a:pos x="614" y="183"/>
                    </a:cxn>
                    <a:cxn ang="0">
                      <a:pos x="749" y="117"/>
                    </a:cxn>
                  </a:cxnLst>
                  <a:rect l="0" t="0" r="r" b="b"/>
                  <a:pathLst>
                    <a:path w="750" h="607">
                      <a:moveTo>
                        <a:pt x="749" y="11"/>
                      </a:moveTo>
                      <a:lnTo>
                        <a:pt x="728" y="0"/>
                      </a:lnTo>
                      <a:lnTo>
                        <a:pt x="666" y="1"/>
                      </a:lnTo>
                      <a:lnTo>
                        <a:pt x="627" y="21"/>
                      </a:lnTo>
                      <a:lnTo>
                        <a:pt x="588" y="63"/>
                      </a:lnTo>
                      <a:lnTo>
                        <a:pt x="587" y="125"/>
                      </a:lnTo>
                      <a:lnTo>
                        <a:pt x="515" y="192"/>
                      </a:lnTo>
                      <a:lnTo>
                        <a:pt x="343" y="192"/>
                      </a:lnTo>
                      <a:lnTo>
                        <a:pt x="301" y="213"/>
                      </a:lnTo>
                      <a:lnTo>
                        <a:pt x="243" y="341"/>
                      </a:lnTo>
                      <a:lnTo>
                        <a:pt x="215" y="341"/>
                      </a:lnTo>
                      <a:lnTo>
                        <a:pt x="131" y="427"/>
                      </a:lnTo>
                      <a:lnTo>
                        <a:pt x="88" y="470"/>
                      </a:lnTo>
                      <a:lnTo>
                        <a:pt x="7" y="517"/>
                      </a:lnTo>
                      <a:lnTo>
                        <a:pt x="0" y="542"/>
                      </a:lnTo>
                      <a:lnTo>
                        <a:pt x="44" y="594"/>
                      </a:lnTo>
                      <a:lnTo>
                        <a:pt x="75" y="606"/>
                      </a:lnTo>
                      <a:lnTo>
                        <a:pt x="107" y="558"/>
                      </a:lnTo>
                      <a:lnTo>
                        <a:pt x="137" y="555"/>
                      </a:lnTo>
                      <a:lnTo>
                        <a:pt x="186" y="511"/>
                      </a:lnTo>
                      <a:lnTo>
                        <a:pt x="230" y="448"/>
                      </a:lnTo>
                      <a:lnTo>
                        <a:pt x="337" y="367"/>
                      </a:lnTo>
                      <a:lnTo>
                        <a:pt x="485" y="278"/>
                      </a:lnTo>
                      <a:lnTo>
                        <a:pt x="614" y="183"/>
                      </a:lnTo>
                      <a:lnTo>
                        <a:pt x="749" y="117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2" name="Freeform 16"/>
                <p:cNvSpPr>
                  <a:spLocks noChangeAspect="1"/>
                </p:cNvSpPr>
                <p:nvPr/>
              </p:nvSpPr>
              <p:spPr bwMode="auto">
                <a:xfrm>
                  <a:off x="2640" y="1333"/>
                  <a:ext cx="229" cy="87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6" y="24"/>
                    </a:cxn>
                    <a:cxn ang="0">
                      <a:pos x="0" y="43"/>
                    </a:cxn>
                    <a:cxn ang="0">
                      <a:pos x="99" y="86"/>
                    </a:cxn>
                    <a:cxn ang="0">
                      <a:pos x="171" y="43"/>
                    </a:cxn>
                    <a:cxn ang="0">
                      <a:pos x="203" y="19"/>
                    </a:cxn>
                    <a:cxn ang="0">
                      <a:pos x="228" y="0"/>
                    </a:cxn>
                  </a:cxnLst>
                  <a:rect l="0" t="0" r="r" b="b"/>
                  <a:pathLst>
                    <a:path w="229" h="87">
                      <a:moveTo>
                        <a:pt x="14" y="0"/>
                      </a:moveTo>
                      <a:lnTo>
                        <a:pt x="6" y="24"/>
                      </a:lnTo>
                      <a:lnTo>
                        <a:pt x="0" y="43"/>
                      </a:lnTo>
                      <a:lnTo>
                        <a:pt x="99" y="86"/>
                      </a:lnTo>
                      <a:lnTo>
                        <a:pt x="171" y="43"/>
                      </a:lnTo>
                      <a:lnTo>
                        <a:pt x="203" y="19"/>
                      </a:lnTo>
                      <a:lnTo>
                        <a:pt x="228" y="0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3" name="Freeform 17"/>
                <p:cNvSpPr>
                  <a:spLocks noChangeAspect="1"/>
                </p:cNvSpPr>
                <p:nvPr/>
              </p:nvSpPr>
              <p:spPr bwMode="auto">
                <a:xfrm>
                  <a:off x="623" y="906"/>
                  <a:ext cx="2032" cy="1623"/>
                </a:xfrm>
                <a:custGeom>
                  <a:avLst/>
                  <a:gdLst/>
                  <a:ahLst/>
                  <a:cxnLst>
                    <a:cxn ang="0">
                      <a:pos x="2031" y="427"/>
                    </a:cxn>
                    <a:cxn ang="0">
                      <a:pos x="1974" y="406"/>
                    </a:cxn>
                    <a:cxn ang="0">
                      <a:pos x="1989" y="384"/>
                    </a:cxn>
                    <a:cxn ang="0">
                      <a:pos x="1918" y="363"/>
                    </a:cxn>
                    <a:cxn ang="0">
                      <a:pos x="1905" y="321"/>
                    </a:cxn>
                    <a:cxn ang="0">
                      <a:pos x="1845" y="321"/>
                    </a:cxn>
                    <a:cxn ang="0">
                      <a:pos x="1804" y="278"/>
                    </a:cxn>
                    <a:cxn ang="0">
                      <a:pos x="1776" y="321"/>
                    </a:cxn>
                    <a:cxn ang="0">
                      <a:pos x="1748" y="256"/>
                    </a:cxn>
                    <a:cxn ang="0">
                      <a:pos x="1717" y="278"/>
                    </a:cxn>
                    <a:cxn ang="0">
                      <a:pos x="1704" y="235"/>
                    </a:cxn>
                    <a:cxn ang="0">
                      <a:pos x="1662" y="193"/>
                    </a:cxn>
                    <a:cxn ang="0">
                      <a:pos x="1620" y="193"/>
                    </a:cxn>
                    <a:cxn ang="0">
                      <a:pos x="1549" y="213"/>
                    </a:cxn>
                    <a:cxn ang="0">
                      <a:pos x="1519" y="235"/>
                    </a:cxn>
                    <a:cxn ang="0">
                      <a:pos x="1478" y="213"/>
                    </a:cxn>
                    <a:cxn ang="0">
                      <a:pos x="1448" y="150"/>
                    </a:cxn>
                    <a:cxn ang="0">
                      <a:pos x="1435" y="87"/>
                    </a:cxn>
                    <a:cxn ang="0">
                      <a:pos x="1392" y="64"/>
                    </a:cxn>
                    <a:cxn ang="0">
                      <a:pos x="1349" y="23"/>
                    </a:cxn>
                    <a:cxn ang="0">
                      <a:pos x="1306" y="0"/>
                    </a:cxn>
                    <a:cxn ang="0">
                      <a:pos x="1264" y="0"/>
                    </a:cxn>
                    <a:cxn ang="0">
                      <a:pos x="1235" y="23"/>
                    </a:cxn>
                    <a:cxn ang="0">
                      <a:pos x="1221" y="23"/>
                    </a:cxn>
                    <a:cxn ang="0">
                      <a:pos x="1221" y="64"/>
                    </a:cxn>
                    <a:cxn ang="0">
                      <a:pos x="1179" y="64"/>
                    </a:cxn>
                    <a:cxn ang="0">
                      <a:pos x="1121" y="129"/>
                    </a:cxn>
                    <a:cxn ang="0">
                      <a:pos x="1066" y="107"/>
                    </a:cxn>
                    <a:cxn ang="0">
                      <a:pos x="1038" y="129"/>
                    </a:cxn>
                    <a:cxn ang="0">
                      <a:pos x="1022" y="150"/>
                    </a:cxn>
                    <a:cxn ang="0">
                      <a:pos x="994" y="170"/>
                    </a:cxn>
                    <a:cxn ang="0">
                      <a:pos x="937" y="213"/>
                    </a:cxn>
                    <a:cxn ang="0">
                      <a:pos x="908" y="256"/>
                    </a:cxn>
                    <a:cxn ang="0">
                      <a:pos x="867" y="235"/>
                    </a:cxn>
                    <a:cxn ang="0">
                      <a:pos x="825" y="235"/>
                    </a:cxn>
                    <a:cxn ang="0">
                      <a:pos x="810" y="256"/>
                    </a:cxn>
                    <a:cxn ang="0">
                      <a:pos x="782" y="235"/>
                    </a:cxn>
                    <a:cxn ang="0">
                      <a:pos x="710" y="278"/>
                    </a:cxn>
                    <a:cxn ang="0">
                      <a:pos x="638" y="256"/>
                    </a:cxn>
                    <a:cxn ang="0">
                      <a:pos x="611" y="278"/>
                    </a:cxn>
                    <a:cxn ang="0">
                      <a:pos x="484" y="256"/>
                    </a:cxn>
                    <a:cxn ang="0">
                      <a:pos x="412" y="300"/>
                    </a:cxn>
                    <a:cxn ang="0">
                      <a:pos x="355" y="300"/>
                    </a:cxn>
                    <a:cxn ang="0">
                      <a:pos x="328" y="256"/>
                    </a:cxn>
                    <a:cxn ang="0">
                      <a:pos x="298" y="235"/>
                    </a:cxn>
                    <a:cxn ang="0">
                      <a:pos x="241" y="170"/>
                    </a:cxn>
                    <a:cxn ang="0">
                      <a:pos x="170" y="170"/>
                    </a:cxn>
                    <a:cxn ang="0">
                      <a:pos x="128" y="150"/>
                    </a:cxn>
                    <a:cxn ang="0">
                      <a:pos x="43" y="129"/>
                    </a:cxn>
                    <a:cxn ang="0">
                      <a:pos x="0" y="87"/>
                    </a:cxn>
                    <a:cxn ang="0">
                      <a:pos x="412" y="1388"/>
                    </a:cxn>
                    <a:cxn ang="0">
                      <a:pos x="810" y="1622"/>
                    </a:cxn>
                  </a:cxnLst>
                  <a:rect l="0" t="0" r="r" b="b"/>
                  <a:pathLst>
                    <a:path w="2032" h="1623">
                      <a:moveTo>
                        <a:pt x="2031" y="427"/>
                      </a:moveTo>
                      <a:lnTo>
                        <a:pt x="1974" y="406"/>
                      </a:lnTo>
                      <a:lnTo>
                        <a:pt x="1989" y="384"/>
                      </a:lnTo>
                      <a:lnTo>
                        <a:pt x="1918" y="363"/>
                      </a:lnTo>
                      <a:lnTo>
                        <a:pt x="1905" y="321"/>
                      </a:lnTo>
                      <a:lnTo>
                        <a:pt x="1845" y="321"/>
                      </a:lnTo>
                      <a:lnTo>
                        <a:pt x="1804" y="278"/>
                      </a:lnTo>
                      <a:lnTo>
                        <a:pt x="1776" y="321"/>
                      </a:lnTo>
                      <a:lnTo>
                        <a:pt x="1748" y="256"/>
                      </a:lnTo>
                      <a:lnTo>
                        <a:pt x="1717" y="278"/>
                      </a:lnTo>
                      <a:lnTo>
                        <a:pt x="1704" y="235"/>
                      </a:lnTo>
                      <a:lnTo>
                        <a:pt x="1662" y="193"/>
                      </a:lnTo>
                      <a:lnTo>
                        <a:pt x="1620" y="193"/>
                      </a:lnTo>
                      <a:lnTo>
                        <a:pt x="1549" y="213"/>
                      </a:lnTo>
                      <a:lnTo>
                        <a:pt x="1519" y="235"/>
                      </a:lnTo>
                      <a:lnTo>
                        <a:pt x="1478" y="213"/>
                      </a:lnTo>
                      <a:lnTo>
                        <a:pt x="1448" y="150"/>
                      </a:lnTo>
                      <a:lnTo>
                        <a:pt x="1435" y="87"/>
                      </a:lnTo>
                      <a:lnTo>
                        <a:pt x="1392" y="64"/>
                      </a:lnTo>
                      <a:lnTo>
                        <a:pt x="1349" y="23"/>
                      </a:lnTo>
                      <a:lnTo>
                        <a:pt x="1306" y="0"/>
                      </a:lnTo>
                      <a:lnTo>
                        <a:pt x="1264" y="0"/>
                      </a:lnTo>
                      <a:lnTo>
                        <a:pt x="1235" y="23"/>
                      </a:lnTo>
                      <a:lnTo>
                        <a:pt x="1221" y="23"/>
                      </a:lnTo>
                      <a:lnTo>
                        <a:pt x="1221" y="64"/>
                      </a:lnTo>
                      <a:lnTo>
                        <a:pt x="1179" y="64"/>
                      </a:lnTo>
                      <a:lnTo>
                        <a:pt x="1121" y="129"/>
                      </a:lnTo>
                      <a:lnTo>
                        <a:pt x="1066" y="107"/>
                      </a:lnTo>
                      <a:lnTo>
                        <a:pt x="1038" y="129"/>
                      </a:lnTo>
                      <a:lnTo>
                        <a:pt x="1022" y="150"/>
                      </a:lnTo>
                      <a:lnTo>
                        <a:pt x="994" y="170"/>
                      </a:lnTo>
                      <a:lnTo>
                        <a:pt x="937" y="213"/>
                      </a:lnTo>
                      <a:lnTo>
                        <a:pt x="908" y="256"/>
                      </a:lnTo>
                      <a:lnTo>
                        <a:pt x="867" y="235"/>
                      </a:lnTo>
                      <a:lnTo>
                        <a:pt x="825" y="235"/>
                      </a:lnTo>
                      <a:lnTo>
                        <a:pt x="810" y="256"/>
                      </a:lnTo>
                      <a:lnTo>
                        <a:pt x="782" y="235"/>
                      </a:lnTo>
                      <a:lnTo>
                        <a:pt x="710" y="278"/>
                      </a:lnTo>
                      <a:lnTo>
                        <a:pt x="638" y="256"/>
                      </a:lnTo>
                      <a:lnTo>
                        <a:pt x="611" y="278"/>
                      </a:lnTo>
                      <a:lnTo>
                        <a:pt x="484" y="256"/>
                      </a:lnTo>
                      <a:lnTo>
                        <a:pt x="412" y="300"/>
                      </a:lnTo>
                      <a:lnTo>
                        <a:pt x="355" y="300"/>
                      </a:lnTo>
                      <a:lnTo>
                        <a:pt x="328" y="256"/>
                      </a:lnTo>
                      <a:lnTo>
                        <a:pt x="298" y="235"/>
                      </a:lnTo>
                      <a:lnTo>
                        <a:pt x="241" y="170"/>
                      </a:lnTo>
                      <a:lnTo>
                        <a:pt x="170" y="170"/>
                      </a:lnTo>
                      <a:lnTo>
                        <a:pt x="128" y="150"/>
                      </a:lnTo>
                      <a:lnTo>
                        <a:pt x="43" y="129"/>
                      </a:lnTo>
                      <a:lnTo>
                        <a:pt x="0" y="87"/>
                      </a:lnTo>
                      <a:lnTo>
                        <a:pt x="412" y="1388"/>
                      </a:lnTo>
                      <a:lnTo>
                        <a:pt x="810" y="1622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4" name="Freeform 18"/>
                <p:cNvSpPr>
                  <a:spLocks noChangeAspect="1"/>
                </p:cNvSpPr>
                <p:nvPr/>
              </p:nvSpPr>
              <p:spPr bwMode="auto">
                <a:xfrm>
                  <a:off x="2872" y="903"/>
                  <a:ext cx="815" cy="879"/>
                </a:xfrm>
                <a:custGeom>
                  <a:avLst/>
                  <a:gdLst/>
                  <a:ahLst/>
                  <a:cxnLst>
                    <a:cxn ang="0">
                      <a:pos x="0" y="430"/>
                    </a:cxn>
                    <a:cxn ang="0">
                      <a:pos x="464" y="0"/>
                    </a:cxn>
                    <a:cxn ang="0">
                      <a:pos x="665" y="599"/>
                    </a:cxn>
                    <a:cxn ang="0">
                      <a:pos x="721" y="599"/>
                    </a:cxn>
                    <a:cxn ang="0">
                      <a:pos x="764" y="620"/>
                    </a:cxn>
                    <a:cxn ang="0">
                      <a:pos x="778" y="688"/>
                    </a:cxn>
                    <a:cxn ang="0">
                      <a:pos x="806" y="706"/>
                    </a:cxn>
                    <a:cxn ang="0">
                      <a:pos x="814" y="747"/>
                    </a:cxn>
                    <a:cxn ang="0">
                      <a:pos x="806" y="777"/>
                    </a:cxn>
                    <a:cxn ang="0">
                      <a:pos x="794" y="819"/>
                    </a:cxn>
                    <a:cxn ang="0">
                      <a:pos x="769" y="878"/>
                    </a:cxn>
                  </a:cxnLst>
                  <a:rect l="0" t="0" r="r" b="b"/>
                  <a:pathLst>
                    <a:path w="815" h="879">
                      <a:moveTo>
                        <a:pt x="0" y="430"/>
                      </a:moveTo>
                      <a:lnTo>
                        <a:pt x="464" y="0"/>
                      </a:lnTo>
                      <a:lnTo>
                        <a:pt x="665" y="599"/>
                      </a:lnTo>
                      <a:lnTo>
                        <a:pt x="721" y="599"/>
                      </a:lnTo>
                      <a:lnTo>
                        <a:pt x="764" y="620"/>
                      </a:lnTo>
                      <a:lnTo>
                        <a:pt x="778" y="688"/>
                      </a:lnTo>
                      <a:lnTo>
                        <a:pt x="806" y="706"/>
                      </a:lnTo>
                      <a:lnTo>
                        <a:pt x="814" y="747"/>
                      </a:lnTo>
                      <a:lnTo>
                        <a:pt x="806" y="777"/>
                      </a:lnTo>
                      <a:lnTo>
                        <a:pt x="794" y="819"/>
                      </a:lnTo>
                      <a:lnTo>
                        <a:pt x="769" y="878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5" name="Freeform 19"/>
                <p:cNvSpPr>
                  <a:spLocks noChangeAspect="1"/>
                </p:cNvSpPr>
                <p:nvPr/>
              </p:nvSpPr>
              <p:spPr bwMode="auto">
                <a:xfrm>
                  <a:off x="3658" y="1783"/>
                  <a:ext cx="260" cy="62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212"/>
                    </a:cxn>
                    <a:cxn ang="0">
                      <a:pos x="111" y="232"/>
                    </a:cxn>
                    <a:cxn ang="0">
                      <a:pos x="159" y="257"/>
                    </a:cxn>
                    <a:cxn ang="0">
                      <a:pos x="159" y="279"/>
                    </a:cxn>
                    <a:cxn ang="0">
                      <a:pos x="215" y="318"/>
                    </a:cxn>
                    <a:cxn ang="0">
                      <a:pos x="259" y="318"/>
                    </a:cxn>
                    <a:cxn ang="0">
                      <a:pos x="259" y="386"/>
                    </a:cxn>
                    <a:cxn ang="0">
                      <a:pos x="244" y="426"/>
                    </a:cxn>
                    <a:cxn ang="0">
                      <a:pos x="215" y="426"/>
                    </a:cxn>
                    <a:cxn ang="0">
                      <a:pos x="244" y="511"/>
                    </a:cxn>
                    <a:cxn ang="0">
                      <a:pos x="257" y="573"/>
                    </a:cxn>
                    <a:cxn ang="0">
                      <a:pos x="230" y="620"/>
                    </a:cxn>
                  </a:cxnLst>
                  <a:rect l="0" t="0" r="r" b="b"/>
                  <a:pathLst>
                    <a:path w="260" h="621">
                      <a:moveTo>
                        <a:pt x="0" y="0"/>
                      </a:moveTo>
                      <a:lnTo>
                        <a:pt x="60" y="212"/>
                      </a:lnTo>
                      <a:lnTo>
                        <a:pt x="111" y="232"/>
                      </a:lnTo>
                      <a:lnTo>
                        <a:pt x="159" y="257"/>
                      </a:lnTo>
                      <a:lnTo>
                        <a:pt x="159" y="279"/>
                      </a:lnTo>
                      <a:lnTo>
                        <a:pt x="215" y="318"/>
                      </a:lnTo>
                      <a:lnTo>
                        <a:pt x="259" y="318"/>
                      </a:lnTo>
                      <a:lnTo>
                        <a:pt x="259" y="386"/>
                      </a:lnTo>
                      <a:lnTo>
                        <a:pt x="244" y="426"/>
                      </a:lnTo>
                      <a:lnTo>
                        <a:pt x="215" y="426"/>
                      </a:lnTo>
                      <a:lnTo>
                        <a:pt x="244" y="511"/>
                      </a:lnTo>
                      <a:lnTo>
                        <a:pt x="257" y="573"/>
                      </a:lnTo>
                      <a:lnTo>
                        <a:pt x="230" y="620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6" name="Freeform 20"/>
                <p:cNvSpPr>
                  <a:spLocks noChangeAspect="1"/>
                </p:cNvSpPr>
                <p:nvPr/>
              </p:nvSpPr>
              <p:spPr bwMode="auto">
                <a:xfrm>
                  <a:off x="2270" y="2935"/>
                  <a:ext cx="680" cy="171"/>
                </a:xfrm>
                <a:custGeom>
                  <a:avLst/>
                  <a:gdLst/>
                  <a:ahLst/>
                  <a:cxnLst>
                    <a:cxn ang="0">
                      <a:pos x="0" y="63"/>
                    </a:cxn>
                    <a:cxn ang="0">
                      <a:pos x="66" y="63"/>
                    </a:cxn>
                    <a:cxn ang="0">
                      <a:pos x="100" y="84"/>
                    </a:cxn>
                    <a:cxn ang="0">
                      <a:pos x="156" y="84"/>
                    </a:cxn>
                    <a:cxn ang="0">
                      <a:pos x="170" y="43"/>
                    </a:cxn>
                    <a:cxn ang="0">
                      <a:pos x="284" y="63"/>
                    </a:cxn>
                    <a:cxn ang="0">
                      <a:pos x="313" y="21"/>
                    </a:cxn>
                    <a:cxn ang="0">
                      <a:pos x="353" y="0"/>
                    </a:cxn>
                    <a:cxn ang="0">
                      <a:pos x="411" y="42"/>
                    </a:cxn>
                    <a:cxn ang="0">
                      <a:pos x="482" y="21"/>
                    </a:cxn>
                    <a:cxn ang="0">
                      <a:pos x="555" y="42"/>
                    </a:cxn>
                    <a:cxn ang="0">
                      <a:pos x="579" y="170"/>
                    </a:cxn>
                    <a:cxn ang="0">
                      <a:pos x="679" y="170"/>
                    </a:cxn>
                  </a:cxnLst>
                  <a:rect l="0" t="0" r="r" b="b"/>
                  <a:pathLst>
                    <a:path w="680" h="171">
                      <a:moveTo>
                        <a:pt x="0" y="63"/>
                      </a:moveTo>
                      <a:lnTo>
                        <a:pt x="66" y="63"/>
                      </a:lnTo>
                      <a:lnTo>
                        <a:pt x="100" y="84"/>
                      </a:lnTo>
                      <a:lnTo>
                        <a:pt x="156" y="84"/>
                      </a:lnTo>
                      <a:lnTo>
                        <a:pt x="170" y="43"/>
                      </a:lnTo>
                      <a:lnTo>
                        <a:pt x="284" y="63"/>
                      </a:lnTo>
                      <a:lnTo>
                        <a:pt x="313" y="21"/>
                      </a:lnTo>
                      <a:lnTo>
                        <a:pt x="353" y="0"/>
                      </a:lnTo>
                      <a:lnTo>
                        <a:pt x="411" y="42"/>
                      </a:lnTo>
                      <a:lnTo>
                        <a:pt x="482" y="21"/>
                      </a:lnTo>
                      <a:lnTo>
                        <a:pt x="555" y="42"/>
                      </a:lnTo>
                      <a:lnTo>
                        <a:pt x="579" y="170"/>
                      </a:lnTo>
                      <a:lnTo>
                        <a:pt x="679" y="170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7" name="Freeform 21"/>
                <p:cNvSpPr>
                  <a:spLocks noChangeAspect="1"/>
                </p:cNvSpPr>
                <p:nvPr/>
              </p:nvSpPr>
              <p:spPr bwMode="auto">
                <a:xfrm>
                  <a:off x="3876" y="2250"/>
                  <a:ext cx="1228" cy="922"/>
                </a:xfrm>
                <a:custGeom>
                  <a:avLst/>
                  <a:gdLst/>
                  <a:ahLst/>
                  <a:cxnLst>
                    <a:cxn ang="0">
                      <a:pos x="0" y="405"/>
                    </a:cxn>
                    <a:cxn ang="0">
                      <a:pos x="0" y="452"/>
                    </a:cxn>
                    <a:cxn ang="0">
                      <a:pos x="26" y="470"/>
                    </a:cxn>
                    <a:cxn ang="0">
                      <a:pos x="84" y="470"/>
                    </a:cxn>
                    <a:cxn ang="0">
                      <a:pos x="185" y="405"/>
                    </a:cxn>
                    <a:cxn ang="0">
                      <a:pos x="223" y="284"/>
                    </a:cxn>
                    <a:cxn ang="0">
                      <a:pos x="314" y="169"/>
                    </a:cxn>
                    <a:cxn ang="0">
                      <a:pos x="403" y="103"/>
                    </a:cxn>
                    <a:cxn ang="0">
                      <a:pos x="489" y="47"/>
                    </a:cxn>
                    <a:cxn ang="0">
                      <a:pos x="557" y="18"/>
                    </a:cxn>
                    <a:cxn ang="0">
                      <a:pos x="594" y="0"/>
                    </a:cxn>
                    <a:cxn ang="0">
                      <a:pos x="626" y="22"/>
                    </a:cxn>
                    <a:cxn ang="0">
                      <a:pos x="626" y="62"/>
                    </a:cxn>
                    <a:cxn ang="0">
                      <a:pos x="637" y="107"/>
                    </a:cxn>
                    <a:cxn ang="0">
                      <a:pos x="712" y="107"/>
                    </a:cxn>
                    <a:cxn ang="0">
                      <a:pos x="723" y="131"/>
                    </a:cxn>
                    <a:cxn ang="0">
                      <a:pos x="723" y="193"/>
                    </a:cxn>
                    <a:cxn ang="0">
                      <a:pos x="750" y="257"/>
                    </a:cxn>
                    <a:cxn ang="0">
                      <a:pos x="750" y="358"/>
                    </a:cxn>
                    <a:cxn ang="0">
                      <a:pos x="739" y="470"/>
                    </a:cxn>
                    <a:cxn ang="0">
                      <a:pos x="667" y="621"/>
                    </a:cxn>
                    <a:cxn ang="0">
                      <a:pos x="626" y="727"/>
                    </a:cxn>
                    <a:cxn ang="0">
                      <a:pos x="594" y="768"/>
                    </a:cxn>
                    <a:cxn ang="0">
                      <a:pos x="571" y="814"/>
                    </a:cxn>
                    <a:cxn ang="0">
                      <a:pos x="583" y="834"/>
                    </a:cxn>
                    <a:cxn ang="0">
                      <a:pos x="557" y="875"/>
                    </a:cxn>
                    <a:cxn ang="0">
                      <a:pos x="512" y="875"/>
                    </a:cxn>
                    <a:cxn ang="0">
                      <a:pos x="473" y="852"/>
                    </a:cxn>
                    <a:cxn ang="0">
                      <a:pos x="458" y="858"/>
                    </a:cxn>
                    <a:cxn ang="0">
                      <a:pos x="449" y="854"/>
                    </a:cxn>
                    <a:cxn ang="0">
                      <a:pos x="470" y="897"/>
                    </a:cxn>
                    <a:cxn ang="0">
                      <a:pos x="549" y="921"/>
                    </a:cxn>
                    <a:cxn ang="0">
                      <a:pos x="590" y="921"/>
                    </a:cxn>
                    <a:cxn ang="0">
                      <a:pos x="875" y="854"/>
                    </a:cxn>
                    <a:cxn ang="0">
                      <a:pos x="1165" y="747"/>
                    </a:cxn>
                    <a:cxn ang="0">
                      <a:pos x="1206" y="747"/>
                    </a:cxn>
                    <a:cxn ang="0">
                      <a:pos x="1227" y="762"/>
                    </a:cxn>
                  </a:cxnLst>
                  <a:rect l="0" t="0" r="r" b="b"/>
                  <a:pathLst>
                    <a:path w="1228" h="922">
                      <a:moveTo>
                        <a:pt x="0" y="405"/>
                      </a:moveTo>
                      <a:lnTo>
                        <a:pt x="0" y="452"/>
                      </a:lnTo>
                      <a:lnTo>
                        <a:pt x="26" y="470"/>
                      </a:lnTo>
                      <a:lnTo>
                        <a:pt x="84" y="470"/>
                      </a:lnTo>
                      <a:lnTo>
                        <a:pt x="185" y="405"/>
                      </a:lnTo>
                      <a:lnTo>
                        <a:pt x="223" y="284"/>
                      </a:lnTo>
                      <a:lnTo>
                        <a:pt x="314" y="169"/>
                      </a:lnTo>
                      <a:lnTo>
                        <a:pt x="403" y="103"/>
                      </a:lnTo>
                      <a:lnTo>
                        <a:pt x="489" y="47"/>
                      </a:lnTo>
                      <a:lnTo>
                        <a:pt x="557" y="18"/>
                      </a:lnTo>
                      <a:lnTo>
                        <a:pt x="594" y="0"/>
                      </a:lnTo>
                      <a:lnTo>
                        <a:pt x="626" y="22"/>
                      </a:lnTo>
                      <a:lnTo>
                        <a:pt x="626" y="62"/>
                      </a:lnTo>
                      <a:lnTo>
                        <a:pt x="637" y="107"/>
                      </a:lnTo>
                      <a:lnTo>
                        <a:pt x="712" y="107"/>
                      </a:lnTo>
                      <a:lnTo>
                        <a:pt x="723" y="131"/>
                      </a:lnTo>
                      <a:lnTo>
                        <a:pt x="723" y="193"/>
                      </a:lnTo>
                      <a:lnTo>
                        <a:pt x="750" y="257"/>
                      </a:lnTo>
                      <a:lnTo>
                        <a:pt x="750" y="358"/>
                      </a:lnTo>
                      <a:lnTo>
                        <a:pt x="739" y="470"/>
                      </a:lnTo>
                      <a:lnTo>
                        <a:pt x="667" y="621"/>
                      </a:lnTo>
                      <a:lnTo>
                        <a:pt x="626" y="727"/>
                      </a:lnTo>
                      <a:lnTo>
                        <a:pt x="594" y="768"/>
                      </a:lnTo>
                      <a:lnTo>
                        <a:pt x="571" y="814"/>
                      </a:lnTo>
                      <a:lnTo>
                        <a:pt x="583" y="834"/>
                      </a:lnTo>
                      <a:lnTo>
                        <a:pt x="557" y="875"/>
                      </a:lnTo>
                      <a:lnTo>
                        <a:pt x="512" y="875"/>
                      </a:lnTo>
                      <a:lnTo>
                        <a:pt x="473" y="852"/>
                      </a:lnTo>
                      <a:lnTo>
                        <a:pt x="458" y="858"/>
                      </a:lnTo>
                      <a:lnTo>
                        <a:pt x="449" y="854"/>
                      </a:lnTo>
                      <a:lnTo>
                        <a:pt x="470" y="897"/>
                      </a:lnTo>
                      <a:lnTo>
                        <a:pt x="549" y="921"/>
                      </a:lnTo>
                      <a:lnTo>
                        <a:pt x="590" y="921"/>
                      </a:lnTo>
                      <a:lnTo>
                        <a:pt x="875" y="854"/>
                      </a:lnTo>
                      <a:lnTo>
                        <a:pt x="1165" y="747"/>
                      </a:lnTo>
                      <a:lnTo>
                        <a:pt x="1206" y="747"/>
                      </a:lnTo>
                      <a:lnTo>
                        <a:pt x="1227" y="762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8" name="Freeform 22"/>
                <p:cNvSpPr>
                  <a:spLocks noChangeAspect="1"/>
                </p:cNvSpPr>
                <p:nvPr/>
              </p:nvSpPr>
              <p:spPr bwMode="auto">
                <a:xfrm>
                  <a:off x="3039" y="4322"/>
                  <a:ext cx="440" cy="238"/>
                </a:xfrm>
                <a:custGeom>
                  <a:avLst/>
                  <a:gdLst/>
                  <a:ahLst/>
                  <a:cxnLst>
                    <a:cxn ang="0">
                      <a:pos x="439" y="20"/>
                    </a:cxn>
                    <a:cxn ang="0">
                      <a:pos x="384" y="80"/>
                    </a:cxn>
                    <a:cxn ang="0">
                      <a:pos x="309" y="127"/>
                    </a:cxn>
                    <a:cxn ang="0">
                      <a:pos x="296" y="84"/>
                    </a:cxn>
                    <a:cxn ang="0">
                      <a:pos x="283" y="127"/>
                    </a:cxn>
                    <a:cxn ang="0">
                      <a:pos x="253" y="127"/>
                    </a:cxn>
                    <a:cxn ang="0">
                      <a:pos x="266" y="83"/>
                    </a:cxn>
                    <a:cxn ang="0">
                      <a:pos x="238" y="62"/>
                    </a:cxn>
                    <a:cxn ang="0">
                      <a:pos x="198" y="83"/>
                    </a:cxn>
                    <a:cxn ang="0">
                      <a:pos x="169" y="62"/>
                    </a:cxn>
                    <a:cxn ang="0">
                      <a:pos x="154" y="62"/>
                    </a:cxn>
                    <a:cxn ang="0">
                      <a:pos x="111" y="42"/>
                    </a:cxn>
                    <a:cxn ang="0">
                      <a:pos x="84" y="64"/>
                    </a:cxn>
                    <a:cxn ang="0">
                      <a:pos x="58" y="20"/>
                    </a:cxn>
                    <a:cxn ang="0">
                      <a:pos x="0" y="0"/>
                    </a:cxn>
                    <a:cxn ang="0">
                      <a:pos x="42" y="83"/>
                    </a:cxn>
                    <a:cxn ang="0">
                      <a:pos x="111" y="62"/>
                    </a:cxn>
                    <a:cxn ang="0">
                      <a:pos x="111" y="106"/>
                    </a:cxn>
                    <a:cxn ang="0">
                      <a:pos x="140" y="106"/>
                    </a:cxn>
                    <a:cxn ang="0">
                      <a:pos x="124" y="237"/>
                    </a:cxn>
                  </a:cxnLst>
                  <a:rect l="0" t="0" r="r" b="b"/>
                  <a:pathLst>
                    <a:path w="440" h="238">
                      <a:moveTo>
                        <a:pt x="439" y="20"/>
                      </a:moveTo>
                      <a:lnTo>
                        <a:pt x="384" y="80"/>
                      </a:lnTo>
                      <a:lnTo>
                        <a:pt x="309" y="127"/>
                      </a:lnTo>
                      <a:lnTo>
                        <a:pt x="296" y="84"/>
                      </a:lnTo>
                      <a:lnTo>
                        <a:pt x="283" y="127"/>
                      </a:lnTo>
                      <a:lnTo>
                        <a:pt x="253" y="127"/>
                      </a:lnTo>
                      <a:lnTo>
                        <a:pt x="266" y="83"/>
                      </a:lnTo>
                      <a:lnTo>
                        <a:pt x="238" y="62"/>
                      </a:lnTo>
                      <a:lnTo>
                        <a:pt x="198" y="83"/>
                      </a:lnTo>
                      <a:lnTo>
                        <a:pt x="169" y="62"/>
                      </a:lnTo>
                      <a:lnTo>
                        <a:pt x="154" y="62"/>
                      </a:lnTo>
                      <a:lnTo>
                        <a:pt x="111" y="42"/>
                      </a:lnTo>
                      <a:lnTo>
                        <a:pt x="84" y="64"/>
                      </a:lnTo>
                      <a:lnTo>
                        <a:pt x="58" y="20"/>
                      </a:lnTo>
                      <a:lnTo>
                        <a:pt x="0" y="0"/>
                      </a:lnTo>
                      <a:lnTo>
                        <a:pt x="42" y="83"/>
                      </a:lnTo>
                      <a:lnTo>
                        <a:pt x="111" y="62"/>
                      </a:lnTo>
                      <a:lnTo>
                        <a:pt x="111" y="106"/>
                      </a:lnTo>
                      <a:lnTo>
                        <a:pt x="140" y="106"/>
                      </a:lnTo>
                      <a:lnTo>
                        <a:pt x="124" y="237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39" name="Freeform 23"/>
                <p:cNvSpPr>
                  <a:spLocks noChangeAspect="1"/>
                </p:cNvSpPr>
                <p:nvPr/>
              </p:nvSpPr>
              <p:spPr bwMode="auto">
                <a:xfrm>
                  <a:off x="3591" y="2679"/>
                  <a:ext cx="130" cy="432"/>
                </a:xfrm>
                <a:custGeom>
                  <a:avLst/>
                  <a:gdLst/>
                  <a:ahLst/>
                  <a:cxnLst>
                    <a:cxn ang="0">
                      <a:pos x="98" y="0"/>
                    </a:cxn>
                    <a:cxn ang="0">
                      <a:pos x="45" y="40"/>
                    </a:cxn>
                    <a:cxn ang="0">
                      <a:pos x="0" y="106"/>
                    </a:cxn>
                    <a:cxn ang="0">
                      <a:pos x="43" y="170"/>
                    </a:cxn>
                    <a:cxn ang="0">
                      <a:pos x="98" y="213"/>
                    </a:cxn>
                    <a:cxn ang="0">
                      <a:pos x="129" y="257"/>
                    </a:cxn>
                    <a:cxn ang="0">
                      <a:pos x="96" y="277"/>
                    </a:cxn>
                    <a:cxn ang="0">
                      <a:pos x="43" y="342"/>
                    </a:cxn>
                    <a:cxn ang="0">
                      <a:pos x="3" y="431"/>
                    </a:cxn>
                  </a:cxnLst>
                  <a:rect l="0" t="0" r="r" b="b"/>
                  <a:pathLst>
                    <a:path w="130" h="432">
                      <a:moveTo>
                        <a:pt x="98" y="0"/>
                      </a:moveTo>
                      <a:lnTo>
                        <a:pt x="45" y="40"/>
                      </a:lnTo>
                      <a:lnTo>
                        <a:pt x="0" y="106"/>
                      </a:lnTo>
                      <a:lnTo>
                        <a:pt x="43" y="170"/>
                      </a:lnTo>
                      <a:lnTo>
                        <a:pt x="98" y="213"/>
                      </a:lnTo>
                      <a:lnTo>
                        <a:pt x="129" y="257"/>
                      </a:lnTo>
                      <a:lnTo>
                        <a:pt x="96" y="277"/>
                      </a:lnTo>
                      <a:lnTo>
                        <a:pt x="43" y="342"/>
                      </a:lnTo>
                      <a:lnTo>
                        <a:pt x="3" y="431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40" name="Freeform 24"/>
                <p:cNvSpPr>
                  <a:spLocks noChangeAspect="1"/>
                </p:cNvSpPr>
                <p:nvPr/>
              </p:nvSpPr>
              <p:spPr bwMode="auto">
                <a:xfrm>
                  <a:off x="3138" y="3111"/>
                  <a:ext cx="910" cy="1232"/>
                </a:xfrm>
                <a:custGeom>
                  <a:avLst/>
                  <a:gdLst/>
                  <a:ahLst/>
                  <a:cxnLst>
                    <a:cxn ang="0">
                      <a:pos x="0" y="675"/>
                    </a:cxn>
                    <a:cxn ang="0">
                      <a:pos x="339" y="1231"/>
                    </a:cxn>
                    <a:cxn ang="0">
                      <a:pos x="420" y="1211"/>
                    </a:cxn>
                    <a:cxn ang="0">
                      <a:pos x="455" y="1146"/>
                    </a:cxn>
                    <a:cxn ang="0">
                      <a:pos x="511" y="1104"/>
                    </a:cxn>
                    <a:cxn ang="0">
                      <a:pos x="536" y="1062"/>
                    </a:cxn>
                    <a:cxn ang="0">
                      <a:pos x="711" y="869"/>
                    </a:cxn>
                    <a:cxn ang="0">
                      <a:pos x="723" y="827"/>
                    </a:cxn>
                    <a:cxn ang="0">
                      <a:pos x="763" y="850"/>
                    </a:cxn>
                    <a:cxn ang="0">
                      <a:pos x="822" y="850"/>
                    </a:cxn>
                    <a:cxn ang="0">
                      <a:pos x="838" y="868"/>
                    </a:cxn>
                    <a:cxn ang="0">
                      <a:pos x="866" y="850"/>
                    </a:cxn>
                    <a:cxn ang="0">
                      <a:pos x="874" y="786"/>
                    </a:cxn>
                    <a:cxn ang="0">
                      <a:pos x="854" y="763"/>
                    </a:cxn>
                    <a:cxn ang="0">
                      <a:pos x="909" y="654"/>
                    </a:cxn>
                    <a:cxn ang="0">
                      <a:pos x="893" y="611"/>
                    </a:cxn>
                    <a:cxn ang="0">
                      <a:pos x="893" y="441"/>
                    </a:cxn>
                    <a:cxn ang="0">
                      <a:pos x="753" y="334"/>
                    </a:cxn>
                    <a:cxn ang="0">
                      <a:pos x="723" y="336"/>
                    </a:cxn>
                    <a:cxn ang="0">
                      <a:pos x="711" y="301"/>
                    </a:cxn>
                    <a:cxn ang="0">
                      <a:pos x="741" y="293"/>
                    </a:cxn>
                    <a:cxn ang="0">
                      <a:pos x="773" y="265"/>
                    </a:cxn>
                    <a:cxn ang="0">
                      <a:pos x="794" y="227"/>
                    </a:cxn>
                    <a:cxn ang="0">
                      <a:pos x="794" y="185"/>
                    </a:cxn>
                    <a:cxn ang="0">
                      <a:pos x="735" y="185"/>
                    </a:cxn>
                    <a:cxn ang="0">
                      <a:pos x="656" y="164"/>
                    </a:cxn>
                    <a:cxn ang="0">
                      <a:pos x="526" y="79"/>
                    </a:cxn>
                    <a:cxn ang="0">
                      <a:pos x="457" y="0"/>
                    </a:cxn>
                  </a:cxnLst>
                  <a:rect l="0" t="0" r="r" b="b"/>
                  <a:pathLst>
                    <a:path w="910" h="1232">
                      <a:moveTo>
                        <a:pt x="0" y="675"/>
                      </a:moveTo>
                      <a:lnTo>
                        <a:pt x="339" y="1231"/>
                      </a:lnTo>
                      <a:lnTo>
                        <a:pt x="420" y="1211"/>
                      </a:lnTo>
                      <a:lnTo>
                        <a:pt x="455" y="1146"/>
                      </a:lnTo>
                      <a:lnTo>
                        <a:pt x="511" y="1104"/>
                      </a:lnTo>
                      <a:lnTo>
                        <a:pt x="536" y="1062"/>
                      </a:lnTo>
                      <a:lnTo>
                        <a:pt x="711" y="869"/>
                      </a:lnTo>
                      <a:lnTo>
                        <a:pt x="723" y="827"/>
                      </a:lnTo>
                      <a:lnTo>
                        <a:pt x="763" y="850"/>
                      </a:lnTo>
                      <a:lnTo>
                        <a:pt x="822" y="850"/>
                      </a:lnTo>
                      <a:lnTo>
                        <a:pt x="838" y="868"/>
                      </a:lnTo>
                      <a:lnTo>
                        <a:pt x="866" y="850"/>
                      </a:lnTo>
                      <a:lnTo>
                        <a:pt x="874" y="786"/>
                      </a:lnTo>
                      <a:lnTo>
                        <a:pt x="854" y="763"/>
                      </a:lnTo>
                      <a:lnTo>
                        <a:pt x="909" y="654"/>
                      </a:lnTo>
                      <a:lnTo>
                        <a:pt x="893" y="611"/>
                      </a:lnTo>
                      <a:lnTo>
                        <a:pt x="893" y="441"/>
                      </a:lnTo>
                      <a:lnTo>
                        <a:pt x="753" y="334"/>
                      </a:lnTo>
                      <a:lnTo>
                        <a:pt x="723" y="336"/>
                      </a:lnTo>
                      <a:lnTo>
                        <a:pt x="711" y="301"/>
                      </a:lnTo>
                      <a:lnTo>
                        <a:pt x="741" y="293"/>
                      </a:lnTo>
                      <a:lnTo>
                        <a:pt x="773" y="265"/>
                      </a:lnTo>
                      <a:lnTo>
                        <a:pt x="794" y="227"/>
                      </a:lnTo>
                      <a:lnTo>
                        <a:pt x="794" y="185"/>
                      </a:lnTo>
                      <a:lnTo>
                        <a:pt x="735" y="185"/>
                      </a:lnTo>
                      <a:lnTo>
                        <a:pt x="656" y="164"/>
                      </a:lnTo>
                      <a:lnTo>
                        <a:pt x="526" y="79"/>
                      </a:lnTo>
                      <a:lnTo>
                        <a:pt x="457" y="0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41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1815" y="2740"/>
                  <a:ext cx="455" cy="258"/>
                </a:xfrm>
                <a:prstGeom prst="line">
                  <a:avLst/>
                </a:prstGeom>
                <a:noFill/>
                <a:ln w="31511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242" name="Freeform 26"/>
                <p:cNvSpPr>
                  <a:spLocks noChangeAspect="1"/>
                </p:cNvSpPr>
                <p:nvPr/>
              </p:nvSpPr>
              <p:spPr bwMode="auto">
                <a:xfrm>
                  <a:off x="5106" y="3012"/>
                  <a:ext cx="245" cy="114"/>
                </a:xfrm>
                <a:custGeom>
                  <a:avLst/>
                  <a:gdLst/>
                  <a:ahLst/>
                  <a:cxnLst>
                    <a:cxn ang="0">
                      <a:pos x="244" y="51"/>
                    </a:cxn>
                    <a:cxn ang="0">
                      <a:pos x="202" y="29"/>
                    </a:cxn>
                    <a:cxn ang="0">
                      <a:pos x="132" y="113"/>
                    </a:cxn>
                    <a:cxn ang="0">
                      <a:pos x="118" y="92"/>
                    </a:cxn>
                    <a:cxn ang="0">
                      <a:pos x="89" y="113"/>
                    </a:cxn>
                    <a:cxn ang="0">
                      <a:pos x="67" y="5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45" h="114">
                      <a:moveTo>
                        <a:pt x="244" y="51"/>
                      </a:moveTo>
                      <a:lnTo>
                        <a:pt x="202" y="29"/>
                      </a:lnTo>
                      <a:lnTo>
                        <a:pt x="132" y="113"/>
                      </a:lnTo>
                      <a:lnTo>
                        <a:pt x="118" y="92"/>
                      </a:lnTo>
                      <a:lnTo>
                        <a:pt x="89" y="113"/>
                      </a:lnTo>
                      <a:lnTo>
                        <a:pt x="67" y="5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43" name="Freeform 27"/>
                <p:cNvSpPr>
                  <a:spLocks noChangeAspect="1"/>
                </p:cNvSpPr>
                <p:nvPr/>
              </p:nvSpPr>
              <p:spPr bwMode="auto">
                <a:xfrm>
                  <a:off x="5105" y="2911"/>
                  <a:ext cx="473" cy="324"/>
                </a:xfrm>
                <a:custGeom>
                  <a:avLst/>
                  <a:gdLst/>
                  <a:ahLst/>
                  <a:cxnLst>
                    <a:cxn ang="0">
                      <a:pos x="472" y="0"/>
                    </a:cxn>
                    <a:cxn ang="0">
                      <a:pos x="414" y="1"/>
                    </a:cxn>
                    <a:cxn ang="0">
                      <a:pos x="386" y="22"/>
                    </a:cxn>
                    <a:cxn ang="0">
                      <a:pos x="399" y="66"/>
                    </a:cxn>
                    <a:cxn ang="0">
                      <a:pos x="361" y="105"/>
                    </a:cxn>
                    <a:cxn ang="0">
                      <a:pos x="322" y="121"/>
                    </a:cxn>
                    <a:cxn ang="0">
                      <a:pos x="303" y="129"/>
                    </a:cxn>
                    <a:cxn ang="0">
                      <a:pos x="276" y="107"/>
                    </a:cxn>
                    <a:cxn ang="0">
                      <a:pos x="245" y="152"/>
                    </a:cxn>
                    <a:cxn ang="0">
                      <a:pos x="243" y="188"/>
                    </a:cxn>
                    <a:cxn ang="0">
                      <a:pos x="175" y="214"/>
                    </a:cxn>
                    <a:cxn ang="0">
                      <a:pos x="160" y="278"/>
                    </a:cxn>
                    <a:cxn ang="0">
                      <a:pos x="119" y="323"/>
                    </a:cxn>
                    <a:cxn ang="0">
                      <a:pos x="0" y="268"/>
                    </a:cxn>
                  </a:cxnLst>
                  <a:rect l="0" t="0" r="r" b="b"/>
                  <a:pathLst>
                    <a:path w="473" h="324">
                      <a:moveTo>
                        <a:pt x="472" y="0"/>
                      </a:moveTo>
                      <a:lnTo>
                        <a:pt x="414" y="1"/>
                      </a:lnTo>
                      <a:lnTo>
                        <a:pt x="386" y="22"/>
                      </a:lnTo>
                      <a:lnTo>
                        <a:pt x="399" y="66"/>
                      </a:lnTo>
                      <a:lnTo>
                        <a:pt x="361" y="105"/>
                      </a:lnTo>
                      <a:lnTo>
                        <a:pt x="322" y="121"/>
                      </a:lnTo>
                      <a:lnTo>
                        <a:pt x="303" y="129"/>
                      </a:lnTo>
                      <a:lnTo>
                        <a:pt x="276" y="107"/>
                      </a:lnTo>
                      <a:lnTo>
                        <a:pt x="245" y="152"/>
                      </a:lnTo>
                      <a:lnTo>
                        <a:pt x="243" y="188"/>
                      </a:lnTo>
                      <a:lnTo>
                        <a:pt x="175" y="214"/>
                      </a:lnTo>
                      <a:lnTo>
                        <a:pt x="160" y="278"/>
                      </a:lnTo>
                      <a:lnTo>
                        <a:pt x="119" y="323"/>
                      </a:lnTo>
                      <a:lnTo>
                        <a:pt x="0" y="268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44" name="Line 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105" y="3105"/>
                  <a:ext cx="475" cy="181"/>
                </a:xfrm>
                <a:prstGeom prst="line">
                  <a:avLst/>
                </a:prstGeom>
                <a:noFill/>
                <a:ln w="31511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245" name="Freeform 29"/>
                <p:cNvSpPr>
                  <a:spLocks noChangeAspect="1"/>
                </p:cNvSpPr>
                <p:nvPr/>
              </p:nvSpPr>
              <p:spPr bwMode="auto">
                <a:xfrm>
                  <a:off x="2930" y="3105"/>
                  <a:ext cx="209" cy="682"/>
                </a:xfrm>
                <a:custGeom>
                  <a:avLst/>
                  <a:gdLst/>
                  <a:ahLst/>
                  <a:cxnLst>
                    <a:cxn ang="0">
                      <a:pos x="208" y="681"/>
                    </a:cxn>
                    <a:cxn ang="0">
                      <a:pos x="0" y="300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209" h="682">
                      <a:moveTo>
                        <a:pt x="208" y="681"/>
                      </a:moveTo>
                      <a:lnTo>
                        <a:pt x="0" y="30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46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1433" y="2529"/>
                  <a:ext cx="383" cy="212"/>
                </a:xfrm>
                <a:prstGeom prst="line">
                  <a:avLst/>
                </a:prstGeom>
                <a:noFill/>
                <a:ln w="31511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247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3641" y="1782"/>
                  <a:ext cx="14" cy="0"/>
                </a:xfrm>
                <a:prstGeom prst="line">
                  <a:avLst/>
                </a:prstGeom>
                <a:noFill/>
                <a:ln w="31511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248" name="Freeform 32"/>
                <p:cNvSpPr>
                  <a:spLocks noChangeAspect="1"/>
                </p:cNvSpPr>
                <p:nvPr/>
              </p:nvSpPr>
              <p:spPr bwMode="auto">
                <a:xfrm>
                  <a:off x="3823" y="2402"/>
                  <a:ext cx="77" cy="256"/>
                </a:xfrm>
                <a:custGeom>
                  <a:avLst/>
                  <a:gdLst/>
                  <a:ahLst/>
                  <a:cxnLst>
                    <a:cxn ang="0">
                      <a:pos x="55" y="255"/>
                    </a:cxn>
                    <a:cxn ang="0">
                      <a:pos x="76" y="195"/>
                    </a:cxn>
                    <a:cxn ang="0">
                      <a:pos x="53" y="142"/>
                    </a:cxn>
                    <a:cxn ang="0">
                      <a:pos x="27" y="127"/>
                    </a:cxn>
                    <a:cxn ang="0">
                      <a:pos x="0" y="127"/>
                    </a:cxn>
                    <a:cxn ang="0">
                      <a:pos x="43" y="52"/>
                    </a:cxn>
                    <a:cxn ang="0">
                      <a:pos x="71" y="0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77" h="256">
                      <a:moveTo>
                        <a:pt x="55" y="255"/>
                      </a:moveTo>
                      <a:lnTo>
                        <a:pt x="76" y="195"/>
                      </a:lnTo>
                      <a:lnTo>
                        <a:pt x="53" y="142"/>
                      </a:lnTo>
                      <a:lnTo>
                        <a:pt x="27" y="127"/>
                      </a:lnTo>
                      <a:lnTo>
                        <a:pt x="0" y="127"/>
                      </a:lnTo>
                      <a:lnTo>
                        <a:pt x="43" y="52"/>
                      </a:lnTo>
                      <a:lnTo>
                        <a:pt x="71" y="0"/>
                      </a:lnTo>
                      <a:lnTo>
                        <a:pt x="65" y="0"/>
                      </a:lnTo>
                    </a:path>
                  </a:pathLst>
                </a:custGeom>
                <a:noFill/>
                <a:ln w="31511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9249" name="Freeform 33"/>
              <p:cNvSpPr>
                <a:spLocks noChangeAspect="1"/>
              </p:cNvSpPr>
              <p:nvPr/>
            </p:nvSpPr>
            <p:spPr bwMode="auto">
              <a:xfrm>
                <a:off x="3043" y="2046"/>
                <a:ext cx="388" cy="280"/>
              </a:xfrm>
              <a:custGeom>
                <a:avLst/>
                <a:gdLst/>
                <a:ahLst/>
                <a:cxnLst>
                  <a:cxn ang="0">
                    <a:pos x="939" y="0"/>
                  </a:cxn>
                  <a:cxn ang="0">
                    <a:pos x="939" y="0"/>
                  </a:cxn>
                  <a:cxn ang="0">
                    <a:pos x="854" y="0"/>
                  </a:cxn>
                  <a:cxn ang="0">
                    <a:pos x="824" y="22"/>
                  </a:cxn>
                  <a:cxn ang="0">
                    <a:pos x="780" y="64"/>
                  </a:cxn>
                  <a:cxn ang="0">
                    <a:pos x="724" y="86"/>
                  </a:cxn>
                  <a:cxn ang="0">
                    <a:pos x="667" y="86"/>
                  </a:cxn>
                  <a:cxn ang="0">
                    <a:pos x="654" y="128"/>
                  </a:cxn>
                  <a:cxn ang="0">
                    <a:pos x="555" y="128"/>
                  </a:cxn>
                  <a:cxn ang="0">
                    <a:pos x="513" y="150"/>
                  </a:cxn>
                  <a:cxn ang="0">
                    <a:pos x="498" y="191"/>
                  </a:cxn>
                  <a:cxn ang="0">
                    <a:pos x="555" y="169"/>
                  </a:cxn>
                  <a:cxn ang="0">
                    <a:pos x="611" y="169"/>
                  </a:cxn>
                  <a:cxn ang="0">
                    <a:pos x="582" y="214"/>
                  </a:cxn>
                  <a:cxn ang="0">
                    <a:pos x="513" y="214"/>
                  </a:cxn>
                  <a:cxn ang="0">
                    <a:pos x="411" y="256"/>
                  </a:cxn>
                  <a:cxn ang="0">
                    <a:pos x="355" y="319"/>
                  </a:cxn>
                  <a:cxn ang="0">
                    <a:pos x="340" y="362"/>
                  </a:cxn>
                  <a:cxn ang="0">
                    <a:pos x="298" y="362"/>
                  </a:cxn>
                  <a:cxn ang="0">
                    <a:pos x="255" y="405"/>
                  </a:cxn>
                  <a:cxn ang="0">
                    <a:pos x="200" y="449"/>
                  </a:cxn>
                  <a:cxn ang="0">
                    <a:pos x="172" y="491"/>
                  </a:cxn>
                  <a:cxn ang="0">
                    <a:pos x="126" y="491"/>
                  </a:cxn>
                  <a:cxn ang="0">
                    <a:pos x="126" y="513"/>
                  </a:cxn>
                  <a:cxn ang="0">
                    <a:pos x="98" y="533"/>
                  </a:cxn>
                  <a:cxn ang="0">
                    <a:pos x="57" y="576"/>
                  </a:cxn>
                  <a:cxn ang="0">
                    <a:pos x="15" y="597"/>
                  </a:cxn>
                  <a:cxn ang="0">
                    <a:pos x="0" y="681"/>
                  </a:cxn>
                  <a:cxn ang="0">
                    <a:pos x="71" y="681"/>
                  </a:cxn>
                  <a:cxn ang="0">
                    <a:pos x="155" y="576"/>
                  </a:cxn>
                  <a:cxn ang="0">
                    <a:pos x="355" y="449"/>
                  </a:cxn>
                  <a:cxn ang="0">
                    <a:pos x="582" y="299"/>
                  </a:cxn>
                  <a:cxn ang="0">
                    <a:pos x="724" y="191"/>
                  </a:cxn>
                  <a:cxn ang="0">
                    <a:pos x="767" y="169"/>
                  </a:cxn>
                  <a:cxn ang="0">
                    <a:pos x="881" y="64"/>
                  </a:cxn>
                  <a:cxn ang="0">
                    <a:pos x="909" y="42"/>
                  </a:cxn>
                  <a:cxn ang="0">
                    <a:pos x="939" y="0"/>
                  </a:cxn>
                  <a:cxn ang="0">
                    <a:pos x="939" y="0"/>
                  </a:cxn>
                </a:cxnLst>
                <a:rect l="0" t="0" r="r" b="b"/>
                <a:pathLst>
                  <a:path w="940" h="682">
                    <a:moveTo>
                      <a:pt x="939" y="0"/>
                    </a:moveTo>
                    <a:lnTo>
                      <a:pt x="939" y="0"/>
                    </a:lnTo>
                    <a:lnTo>
                      <a:pt x="854" y="0"/>
                    </a:lnTo>
                    <a:lnTo>
                      <a:pt x="824" y="22"/>
                    </a:lnTo>
                    <a:lnTo>
                      <a:pt x="780" y="64"/>
                    </a:lnTo>
                    <a:lnTo>
                      <a:pt x="724" y="86"/>
                    </a:lnTo>
                    <a:lnTo>
                      <a:pt x="667" y="86"/>
                    </a:lnTo>
                    <a:lnTo>
                      <a:pt x="654" y="128"/>
                    </a:lnTo>
                    <a:lnTo>
                      <a:pt x="555" y="128"/>
                    </a:lnTo>
                    <a:lnTo>
                      <a:pt x="513" y="150"/>
                    </a:lnTo>
                    <a:lnTo>
                      <a:pt x="498" y="191"/>
                    </a:lnTo>
                    <a:lnTo>
                      <a:pt x="555" y="169"/>
                    </a:lnTo>
                    <a:lnTo>
                      <a:pt x="611" y="169"/>
                    </a:lnTo>
                    <a:lnTo>
                      <a:pt x="582" y="214"/>
                    </a:lnTo>
                    <a:lnTo>
                      <a:pt x="513" y="214"/>
                    </a:lnTo>
                    <a:lnTo>
                      <a:pt x="411" y="256"/>
                    </a:lnTo>
                    <a:lnTo>
                      <a:pt x="355" y="319"/>
                    </a:lnTo>
                    <a:lnTo>
                      <a:pt x="340" y="362"/>
                    </a:lnTo>
                    <a:lnTo>
                      <a:pt x="298" y="362"/>
                    </a:lnTo>
                    <a:lnTo>
                      <a:pt x="255" y="405"/>
                    </a:lnTo>
                    <a:lnTo>
                      <a:pt x="200" y="449"/>
                    </a:lnTo>
                    <a:lnTo>
                      <a:pt x="172" y="491"/>
                    </a:lnTo>
                    <a:lnTo>
                      <a:pt x="126" y="491"/>
                    </a:lnTo>
                    <a:lnTo>
                      <a:pt x="126" y="513"/>
                    </a:lnTo>
                    <a:lnTo>
                      <a:pt x="98" y="533"/>
                    </a:lnTo>
                    <a:lnTo>
                      <a:pt x="57" y="576"/>
                    </a:lnTo>
                    <a:lnTo>
                      <a:pt x="15" y="597"/>
                    </a:lnTo>
                    <a:lnTo>
                      <a:pt x="0" y="681"/>
                    </a:lnTo>
                    <a:lnTo>
                      <a:pt x="71" y="681"/>
                    </a:lnTo>
                    <a:lnTo>
                      <a:pt x="155" y="576"/>
                    </a:lnTo>
                    <a:lnTo>
                      <a:pt x="355" y="449"/>
                    </a:lnTo>
                    <a:lnTo>
                      <a:pt x="582" y="299"/>
                    </a:lnTo>
                    <a:lnTo>
                      <a:pt x="724" y="191"/>
                    </a:lnTo>
                    <a:lnTo>
                      <a:pt x="767" y="169"/>
                    </a:lnTo>
                    <a:lnTo>
                      <a:pt x="881" y="64"/>
                    </a:lnTo>
                    <a:lnTo>
                      <a:pt x="909" y="42"/>
                    </a:lnTo>
                    <a:lnTo>
                      <a:pt x="939" y="0"/>
                    </a:lnTo>
                    <a:lnTo>
                      <a:pt x="939" y="0"/>
                    </a:lnTo>
                  </a:path>
                </a:pathLst>
              </a:custGeom>
              <a:solidFill>
                <a:srgbClr val="FFCC00"/>
              </a:solidFill>
              <a:ln w="31496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0" name="Freeform 34"/>
              <p:cNvSpPr>
                <a:spLocks noChangeAspect="1"/>
              </p:cNvSpPr>
              <p:nvPr/>
            </p:nvSpPr>
            <p:spPr bwMode="auto">
              <a:xfrm>
                <a:off x="2698" y="1318"/>
                <a:ext cx="482" cy="690"/>
              </a:xfrm>
              <a:custGeom>
                <a:avLst/>
                <a:gdLst/>
                <a:ahLst/>
                <a:cxnLst>
                  <a:cxn ang="0">
                    <a:pos x="1169" y="302"/>
                  </a:cxn>
                  <a:cxn ang="0">
                    <a:pos x="936" y="302"/>
                  </a:cxn>
                  <a:cxn ang="0">
                    <a:pos x="936" y="152"/>
                  </a:cxn>
                  <a:cxn ang="0">
                    <a:pos x="810" y="152"/>
                  </a:cxn>
                  <a:cxn ang="0">
                    <a:pos x="810" y="0"/>
                  </a:cxn>
                  <a:cxn ang="0">
                    <a:pos x="525" y="0"/>
                  </a:cxn>
                  <a:cxn ang="0">
                    <a:pos x="525" y="302"/>
                  </a:cxn>
                  <a:cxn ang="0">
                    <a:pos x="0" y="302"/>
                  </a:cxn>
                  <a:cxn ang="0">
                    <a:pos x="0" y="471"/>
                  </a:cxn>
                  <a:cxn ang="0">
                    <a:pos x="412" y="471"/>
                  </a:cxn>
                  <a:cxn ang="0">
                    <a:pos x="412" y="1188"/>
                  </a:cxn>
                  <a:cxn ang="0">
                    <a:pos x="413" y="1680"/>
                  </a:cxn>
                </a:cxnLst>
                <a:rect l="0" t="0" r="r" b="b"/>
                <a:pathLst>
                  <a:path w="1170" h="1681">
                    <a:moveTo>
                      <a:pt x="1169" y="302"/>
                    </a:moveTo>
                    <a:lnTo>
                      <a:pt x="936" y="302"/>
                    </a:lnTo>
                    <a:lnTo>
                      <a:pt x="936" y="152"/>
                    </a:lnTo>
                    <a:lnTo>
                      <a:pt x="810" y="152"/>
                    </a:lnTo>
                    <a:lnTo>
                      <a:pt x="810" y="0"/>
                    </a:lnTo>
                    <a:lnTo>
                      <a:pt x="525" y="0"/>
                    </a:lnTo>
                    <a:lnTo>
                      <a:pt x="525" y="302"/>
                    </a:lnTo>
                    <a:lnTo>
                      <a:pt x="0" y="302"/>
                    </a:lnTo>
                    <a:lnTo>
                      <a:pt x="0" y="471"/>
                    </a:lnTo>
                    <a:lnTo>
                      <a:pt x="412" y="471"/>
                    </a:lnTo>
                    <a:lnTo>
                      <a:pt x="412" y="1188"/>
                    </a:lnTo>
                    <a:lnTo>
                      <a:pt x="413" y="1680"/>
                    </a:lnTo>
                  </a:path>
                </a:pathLst>
              </a:custGeom>
              <a:noFill/>
              <a:ln w="31511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1" name="Freeform 35"/>
              <p:cNvSpPr>
                <a:spLocks noChangeAspect="1"/>
              </p:cNvSpPr>
              <p:nvPr/>
            </p:nvSpPr>
            <p:spPr bwMode="auto">
              <a:xfrm>
                <a:off x="2374" y="1186"/>
                <a:ext cx="814" cy="821"/>
              </a:xfrm>
              <a:custGeom>
                <a:avLst/>
                <a:gdLst/>
                <a:ahLst/>
                <a:cxnLst>
                  <a:cxn ang="0">
                    <a:pos x="1089" y="700"/>
                  </a:cxn>
                  <a:cxn ang="0">
                    <a:pos x="716" y="700"/>
                  </a:cxn>
                  <a:cxn ang="0">
                    <a:pos x="716" y="550"/>
                  </a:cxn>
                  <a:cxn ang="0">
                    <a:pos x="1193" y="546"/>
                  </a:cxn>
                  <a:cxn ang="0">
                    <a:pos x="1193" y="283"/>
                  </a:cxn>
                  <a:cxn ang="0">
                    <a:pos x="1454" y="283"/>
                  </a:cxn>
                  <a:cxn ang="0">
                    <a:pos x="1454" y="415"/>
                  </a:cxn>
                  <a:cxn ang="0">
                    <a:pos x="1569" y="417"/>
                  </a:cxn>
                  <a:cxn ang="0">
                    <a:pos x="1571" y="550"/>
                  </a:cxn>
                  <a:cxn ang="0">
                    <a:pos x="1777" y="552"/>
                  </a:cxn>
                  <a:cxn ang="0">
                    <a:pos x="1797" y="503"/>
                  </a:cxn>
                  <a:cxn ang="0">
                    <a:pos x="1756" y="371"/>
                  </a:cxn>
                  <a:cxn ang="0">
                    <a:pos x="1783" y="375"/>
                  </a:cxn>
                  <a:cxn ang="0">
                    <a:pos x="1797" y="346"/>
                  </a:cxn>
                  <a:cxn ang="0">
                    <a:pos x="1797" y="280"/>
                  </a:cxn>
                  <a:cxn ang="0">
                    <a:pos x="1751" y="280"/>
                  </a:cxn>
                  <a:cxn ang="0">
                    <a:pos x="1707" y="250"/>
                  </a:cxn>
                  <a:cxn ang="0">
                    <a:pos x="1707" y="228"/>
                  </a:cxn>
                  <a:cxn ang="0">
                    <a:pos x="1615" y="183"/>
                  </a:cxn>
                  <a:cxn ang="0">
                    <a:pos x="1561" y="0"/>
                  </a:cxn>
                  <a:cxn ang="0">
                    <a:pos x="846" y="3"/>
                  </a:cxn>
                  <a:cxn ang="0">
                    <a:pos x="846" y="286"/>
                  </a:cxn>
                  <a:cxn ang="0">
                    <a:pos x="223" y="283"/>
                  </a:cxn>
                  <a:cxn ang="0">
                    <a:pos x="231" y="461"/>
                  </a:cxn>
                  <a:cxn ang="0">
                    <a:pos x="0" y="461"/>
                  </a:cxn>
                  <a:cxn ang="0">
                    <a:pos x="0" y="542"/>
                  </a:cxn>
                  <a:cxn ang="0">
                    <a:pos x="12" y="554"/>
                  </a:cxn>
                  <a:cxn ang="0">
                    <a:pos x="12" y="749"/>
                  </a:cxn>
                  <a:cxn ang="0">
                    <a:pos x="21" y="767"/>
                  </a:cxn>
                  <a:cxn ang="0">
                    <a:pos x="15" y="914"/>
                  </a:cxn>
                  <a:cxn ang="0">
                    <a:pos x="229" y="1036"/>
                  </a:cxn>
                  <a:cxn ang="0">
                    <a:pos x="299" y="1073"/>
                  </a:cxn>
                  <a:cxn ang="0">
                    <a:pos x="352" y="1075"/>
                  </a:cxn>
                  <a:cxn ang="0">
                    <a:pos x="393" y="1092"/>
                  </a:cxn>
                  <a:cxn ang="0">
                    <a:pos x="456" y="1092"/>
                  </a:cxn>
                  <a:cxn ang="0">
                    <a:pos x="458" y="1055"/>
                  </a:cxn>
                  <a:cxn ang="0">
                    <a:pos x="557" y="1073"/>
                  </a:cxn>
                  <a:cxn ang="0">
                    <a:pos x="590" y="1036"/>
                  </a:cxn>
                  <a:cxn ang="0">
                    <a:pos x="626" y="1024"/>
                  </a:cxn>
                  <a:cxn ang="0">
                    <a:pos x="672" y="1055"/>
                  </a:cxn>
                  <a:cxn ang="0">
                    <a:pos x="737" y="1037"/>
                  </a:cxn>
                  <a:cxn ang="0">
                    <a:pos x="805" y="1058"/>
                  </a:cxn>
                  <a:cxn ang="0">
                    <a:pos x="829" y="1164"/>
                  </a:cxn>
                  <a:cxn ang="0">
                    <a:pos x="843" y="1169"/>
                  </a:cxn>
                  <a:cxn ang="0">
                    <a:pos x="916" y="1167"/>
                  </a:cxn>
                  <a:cxn ang="0">
                    <a:pos x="902" y="1432"/>
                  </a:cxn>
                  <a:cxn ang="0">
                    <a:pos x="1093" y="1764"/>
                  </a:cxn>
                  <a:cxn ang="0">
                    <a:pos x="1095" y="695"/>
                  </a:cxn>
                  <a:cxn ang="0">
                    <a:pos x="1089" y="700"/>
                  </a:cxn>
                  <a:cxn ang="0">
                    <a:pos x="1089" y="700"/>
                  </a:cxn>
                </a:cxnLst>
                <a:rect l="0" t="0" r="r" b="b"/>
                <a:pathLst>
                  <a:path w="1797" h="1764">
                    <a:moveTo>
                      <a:pt x="1089" y="700"/>
                    </a:moveTo>
                    <a:lnTo>
                      <a:pt x="716" y="700"/>
                    </a:lnTo>
                    <a:lnTo>
                      <a:pt x="716" y="550"/>
                    </a:lnTo>
                    <a:lnTo>
                      <a:pt x="1193" y="546"/>
                    </a:lnTo>
                    <a:lnTo>
                      <a:pt x="1193" y="283"/>
                    </a:lnTo>
                    <a:lnTo>
                      <a:pt x="1454" y="283"/>
                    </a:lnTo>
                    <a:lnTo>
                      <a:pt x="1454" y="415"/>
                    </a:lnTo>
                    <a:lnTo>
                      <a:pt x="1569" y="417"/>
                    </a:lnTo>
                    <a:lnTo>
                      <a:pt x="1571" y="550"/>
                    </a:lnTo>
                    <a:lnTo>
                      <a:pt x="1777" y="552"/>
                    </a:lnTo>
                    <a:lnTo>
                      <a:pt x="1797" y="503"/>
                    </a:lnTo>
                    <a:lnTo>
                      <a:pt x="1756" y="371"/>
                    </a:lnTo>
                    <a:lnTo>
                      <a:pt x="1783" y="375"/>
                    </a:lnTo>
                    <a:lnTo>
                      <a:pt x="1797" y="346"/>
                    </a:lnTo>
                    <a:lnTo>
                      <a:pt x="1797" y="280"/>
                    </a:lnTo>
                    <a:lnTo>
                      <a:pt x="1751" y="280"/>
                    </a:lnTo>
                    <a:lnTo>
                      <a:pt x="1707" y="250"/>
                    </a:lnTo>
                    <a:lnTo>
                      <a:pt x="1707" y="228"/>
                    </a:lnTo>
                    <a:lnTo>
                      <a:pt x="1615" y="183"/>
                    </a:lnTo>
                    <a:lnTo>
                      <a:pt x="1561" y="0"/>
                    </a:lnTo>
                    <a:lnTo>
                      <a:pt x="846" y="3"/>
                    </a:lnTo>
                    <a:lnTo>
                      <a:pt x="846" y="286"/>
                    </a:lnTo>
                    <a:lnTo>
                      <a:pt x="223" y="283"/>
                    </a:lnTo>
                    <a:lnTo>
                      <a:pt x="231" y="461"/>
                    </a:lnTo>
                    <a:lnTo>
                      <a:pt x="0" y="461"/>
                    </a:lnTo>
                    <a:lnTo>
                      <a:pt x="0" y="542"/>
                    </a:lnTo>
                    <a:lnTo>
                      <a:pt x="12" y="554"/>
                    </a:lnTo>
                    <a:lnTo>
                      <a:pt x="12" y="749"/>
                    </a:lnTo>
                    <a:lnTo>
                      <a:pt x="21" y="767"/>
                    </a:lnTo>
                    <a:lnTo>
                      <a:pt x="15" y="914"/>
                    </a:lnTo>
                    <a:lnTo>
                      <a:pt x="229" y="1036"/>
                    </a:lnTo>
                    <a:lnTo>
                      <a:pt x="299" y="1073"/>
                    </a:lnTo>
                    <a:lnTo>
                      <a:pt x="352" y="1075"/>
                    </a:lnTo>
                    <a:lnTo>
                      <a:pt x="393" y="1092"/>
                    </a:lnTo>
                    <a:lnTo>
                      <a:pt x="456" y="1092"/>
                    </a:lnTo>
                    <a:lnTo>
                      <a:pt x="458" y="1055"/>
                    </a:lnTo>
                    <a:lnTo>
                      <a:pt x="557" y="1073"/>
                    </a:lnTo>
                    <a:lnTo>
                      <a:pt x="590" y="1036"/>
                    </a:lnTo>
                    <a:lnTo>
                      <a:pt x="626" y="1024"/>
                    </a:lnTo>
                    <a:lnTo>
                      <a:pt x="672" y="1055"/>
                    </a:lnTo>
                    <a:lnTo>
                      <a:pt x="737" y="1037"/>
                    </a:lnTo>
                    <a:lnTo>
                      <a:pt x="805" y="1058"/>
                    </a:lnTo>
                    <a:lnTo>
                      <a:pt x="829" y="1164"/>
                    </a:lnTo>
                    <a:lnTo>
                      <a:pt x="843" y="1169"/>
                    </a:lnTo>
                    <a:lnTo>
                      <a:pt x="916" y="1167"/>
                    </a:lnTo>
                    <a:lnTo>
                      <a:pt x="902" y="1432"/>
                    </a:lnTo>
                    <a:lnTo>
                      <a:pt x="1093" y="1764"/>
                    </a:lnTo>
                    <a:lnTo>
                      <a:pt x="1095" y="695"/>
                    </a:lnTo>
                    <a:lnTo>
                      <a:pt x="1089" y="700"/>
                    </a:lnTo>
                    <a:lnTo>
                      <a:pt x="1089" y="700"/>
                    </a:lnTo>
                  </a:path>
                </a:pathLst>
              </a:custGeom>
              <a:solidFill>
                <a:srgbClr val="0000FF"/>
              </a:solidFill>
              <a:ln w="31496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2" name="Freeform 36"/>
              <p:cNvSpPr>
                <a:spLocks noChangeAspect="1"/>
              </p:cNvSpPr>
              <p:nvPr/>
            </p:nvSpPr>
            <p:spPr bwMode="auto">
              <a:xfrm>
                <a:off x="2908" y="1196"/>
                <a:ext cx="107" cy="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19"/>
                  </a:cxn>
                  <a:cxn ang="0">
                    <a:pos x="57" y="64"/>
                  </a:cxn>
                  <a:cxn ang="0">
                    <a:pos x="86" y="64"/>
                  </a:cxn>
                  <a:cxn ang="0">
                    <a:pos x="129" y="147"/>
                  </a:cxn>
                  <a:cxn ang="0">
                    <a:pos x="144" y="213"/>
                  </a:cxn>
                  <a:cxn ang="0">
                    <a:pos x="144" y="234"/>
                  </a:cxn>
                  <a:cxn ang="0">
                    <a:pos x="100" y="254"/>
                  </a:cxn>
                  <a:cxn ang="0">
                    <a:pos x="114" y="276"/>
                  </a:cxn>
                  <a:cxn ang="0">
                    <a:pos x="157" y="320"/>
                  </a:cxn>
                  <a:cxn ang="0">
                    <a:pos x="157" y="363"/>
                  </a:cxn>
                  <a:cxn ang="0">
                    <a:pos x="144" y="383"/>
                  </a:cxn>
                  <a:cxn ang="0">
                    <a:pos x="157" y="403"/>
                  </a:cxn>
                  <a:cxn ang="0">
                    <a:pos x="215" y="403"/>
                  </a:cxn>
                  <a:cxn ang="0">
                    <a:pos x="256" y="453"/>
                  </a:cxn>
                </a:cxnLst>
                <a:rect l="0" t="0" r="r" b="b"/>
                <a:pathLst>
                  <a:path w="257" h="454">
                    <a:moveTo>
                      <a:pt x="0" y="0"/>
                    </a:moveTo>
                    <a:lnTo>
                      <a:pt x="29" y="19"/>
                    </a:lnTo>
                    <a:lnTo>
                      <a:pt x="57" y="64"/>
                    </a:lnTo>
                    <a:lnTo>
                      <a:pt x="86" y="64"/>
                    </a:lnTo>
                    <a:lnTo>
                      <a:pt x="129" y="147"/>
                    </a:lnTo>
                    <a:lnTo>
                      <a:pt x="144" y="213"/>
                    </a:lnTo>
                    <a:lnTo>
                      <a:pt x="144" y="234"/>
                    </a:lnTo>
                    <a:lnTo>
                      <a:pt x="100" y="254"/>
                    </a:lnTo>
                    <a:lnTo>
                      <a:pt x="114" y="276"/>
                    </a:lnTo>
                    <a:lnTo>
                      <a:pt x="157" y="320"/>
                    </a:lnTo>
                    <a:lnTo>
                      <a:pt x="157" y="363"/>
                    </a:lnTo>
                    <a:lnTo>
                      <a:pt x="144" y="383"/>
                    </a:lnTo>
                    <a:lnTo>
                      <a:pt x="157" y="403"/>
                    </a:lnTo>
                    <a:lnTo>
                      <a:pt x="215" y="403"/>
                    </a:lnTo>
                    <a:lnTo>
                      <a:pt x="256" y="453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3" name="Freeform 37"/>
              <p:cNvSpPr>
                <a:spLocks noChangeAspect="1"/>
              </p:cNvSpPr>
              <p:nvPr/>
            </p:nvSpPr>
            <p:spPr bwMode="auto">
              <a:xfrm>
                <a:off x="2791" y="1714"/>
                <a:ext cx="189" cy="104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59" y="0"/>
                  </a:cxn>
                  <a:cxn ang="0">
                    <a:pos x="88" y="41"/>
                  </a:cxn>
                  <a:cxn ang="0">
                    <a:pos x="72" y="62"/>
                  </a:cxn>
                  <a:cxn ang="0">
                    <a:pos x="130" y="170"/>
                  </a:cxn>
                  <a:cxn ang="0">
                    <a:pos x="173" y="191"/>
                  </a:cxn>
                  <a:cxn ang="0">
                    <a:pos x="200" y="254"/>
                  </a:cxn>
                  <a:cxn ang="0">
                    <a:pos x="271" y="212"/>
                  </a:cxn>
                  <a:cxn ang="0">
                    <a:pos x="329" y="191"/>
                  </a:cxn>
                  <a:cxn ang="0">
                    <a:pos x="356" y="191"/>
                  </a:cxn>
                  <a:cxn ang="0">
                    <a:pos x="371" y="191"/>
                  </a:cxn>
                  <a:cxn ang="0">
                    <a:pos x="371" y="149"/>
                  </a:cxn>
                  <a:cxn ang="0">
                    <a:pos x="399" y="127"/>
                  </a:cxn>
                  <a:cxn ang="0">
                    <a:pos x="442" y="106"/>
                  </a:cxn>
                  <a:cxn ang="0">
                    <a:pos x="442" y="62"/>
                  </a:cxn>
                  <a:cxn ang="0">
                    <a:pos x="457" y="62"/>
                  </a:cxn>
                </a:cxnLst>
                <a:rect l="0" t="0" r="r" b="b"/>
                <a:pathLst>
                  <a:path w="458" h="255">
                    <a:moveTo>
                      <a:pt x="0" y="41"/>
                    </a:moveTo>
                    <a:lnTo>
                      <a:pt x="59" y="0"/>
                    </a:lnTo>
                    <a:lnTo>
                      <a:pt x="88" y="41"/>
                    </a:lnTo>
                    <a:lnTo>
                      <a:pt x="72" y="62"/>
                    </a:lnTo>
                    <a:lnTo>
                      <a:pt x="130" y="170"/>
                    </a:lnTo>
                    <a:lnTo>
                      <a:pt x="173" y="191"/>
                    </a:lnTo>
                    <a:lnTo>
                      <a:pt x="200" y="254"/>
                    </a:lnTo>
                    <a:lnTo>
                      <a:pt x="271" y="212"/>
                    </a:lnTo>
                    <a:lnTo>
                      <a:pt x="329" y="191"/>
                    </a:lnTo>
                    <a:lnTo>
                      <a:pt x="356" y="191"/>
                    </a:lnTo>
                    <a:lnTo>
                      <a:pt x="371" y="191"/>
                    </a:lnTo>
                    <a:lnTo>
                      <a:pt x="371" y="149"/>
                    </a:lnTo>
                    <a:lnTo>
                      <a:pt x="399" y="127"/>
                    </a:lnTo>
                    <a:lnTo>
                      <a:pt x="442" y="106"/>
                    </a:lnTo>
                    <a:lnTo>
                      <a:pt x="442" y="62"/>
                    </a:lnTo>
                    <a:lnTo>
                      <a:pt x="457" y="62"/>
                    </a:lnTo>
                  </a:path>
                </a:pathLst>
              </a:custGeom>
              <a:noFill/>
              <a:ln w="31496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4" name="Freeform 38"/>
              <p:cNvSpPr>
                <a:spLocks noChangeAspect="1"/>
              </p:cNvSpPr>
              <p:nvPr/>
            </p:nvSpPr>
            <p:spPr bwMode="auto">
              <a:xfrm>
                <a:off x="2973" y="1704"/>
                <a:ext cx="70" cy="44"/>
              </a:xfrm>
              <a:custGeom>
                <a:avLst/>
                <a:gdLst/>
                <a:ahLst/>
                <a:cxnLst>
                  <a:cxn ang="0">
                    <a:pos x="15" y="85"/>
                  </a:cxn>
                  <a:cxn ang="0">
                    <a:pos x="15" y="85"/>
                  </a:cxn>
                  <a:cxn ang="0">
                    <a:pos x="29" y="44"/>
                  </a:cxn>
                  <a:cxn ang="0">
                    <a:pos x="100" y="0"/>
                  </a:cxn>
                  <a:cxn ang="0">
                    <a:pos x="157" y="44"/>
                  </a:cxn>
                  <a:cxn ang="0">
                    <a:pos x="171" y="85"/>
                  </a:cxn>
                  <a:cxn ang="0">
                    <a:pos x="128" y="85"/>
                  </a:cxn>
                  <a:cxn ang="0">
                    <a:pos x="100" y="85"/>
                  </a:cxn>
                  <a:cxn ang="0">
                    <a:pos x="86" y="64"/>
                  </a:cxn>
                  <a:cxn ang="0">
                    <a:pos x="58" y="85"/>
                  </a:cxn>
                  <a:cxn ang="0">
                    <a:pos x="42" y="106"/>
                  </a:cxn>
                  <a:cxn ang="0">
                    <a:pos x="0" y="85"/>
                  </a:cxn>
                  <a:cxn ang="0">
                    <a:pos x="15" y="85"/>
                  </a:cxn>
                  <a:cxn ang="0">
                    <a:pos x="15" y="85"/>
                  </a:cxn>
                </a:cxnLst>
                <a:rect l="0" t="0" r="r" b="b"/>
                <a:pathLst>
                  <a:path w="172" h="107">
                    <a:moveTo>
                      <a:pt x="15" y="85"/>
                    </a:moveTo>
                    <a:lnTo>
                      <a:pt x="15" y="85"/>
                    </a:lnTo>
                    <a:lnTo>
                      <a:pt x="29" y="44"/>
                    </a:lnTo>
                    <a:lnTo>
                      <a:pt x="100" y="0"/>
                    </a:lnTo>
                    <a:lnTo>
                      <a:pt x="157" y="44"/>
                    </a:lnTo>
                    <a:lnTo>
                      <a:pt x="171" y="85"/>
                    </a:lnTo>
                    <a:lnTo>
                      <a:pt x="128" y="85"/>
                    </a:lnTo>
                    <a:lnTo>
                      <a:pt x="100" y="85"/>
                    </a:lnTo>
                    <a:lnTo>
                      <a:pt x="86" y="64"/>
                    </a:lnTo>
                    <a:lnTo>
                      <a:pt x="58" y="85"/>
                    </a:lnTo>
                    <a:lnTo>
                      <a:pt x="42" y="106"/>
                    </a:lnTo>
                    <a:lnTo>
                      <a:pt x="0" y="85"/>
                    </a:lnTo>
                    <a:lnTo>
                      <a:pt x="15" y="85"/>
                    </a:lnTo>
                    <a:lnTo>
                      <a:pt x="15" y="85"/>
                    </a:lnTo>
                  </a:path>
                </a:pathLst>
              </a:custGeom>
              <a:solidFill>
                <a:srgbClr val="00CCFF"/>
              </a:solidFill>
              <a:ln w="18811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5" name="Freeform 39"/>
              <p:cNvSpPr>
                <a:spLocks noChangeAspect="1"/>
              </p:cNvSpPr>
              <p:nvPr/>
            </p:nvSpPr>
            <p:spPr bwMode="auto">
              <a:xfrm>
                <a:off x="2815" y="967"/>
                <a:ext cx="118" cy="230"/>
              </a:xfrm>
              <a:custGeom>
                <a:avLst/>
                <a:gdLst/>
                <a:ahLst/>
                <a:cxnLst>
                  <a:cxn ang="0">
                    <a:pos x="170" y="0"/>
                  </a:cxn>
                  <a:cxn ang="0">
                    <a:pos x="170" y="0"/>
                  </a:cxn>
                  <a:cxn ang="0">
                    <a:pos x="198" y="22"/>
                  </a:cxn>
                  <a:cxn ang="0">
                    <a:pos x="283" y="108"/>
                  </a:cxn>
                  <a:cxn ang="0">
                    <a:pos x="255" y="151"/>
                  </a:cxn>
                  <a:cxn ang="0">
                    <a:pos x="255" y="194"/>
                  </a:cxn>
                  <a:cxn ang="0">
                    <a:pos x="270" y="214"/>
                  </a:cxn>
                  <a:cxn ang="0">
                    <a:pos x="270" y="257"/>
                  </a:cxn>
                  <a:cxn ang="0">
                    <a:pos x="241" y="363"/>
                  </a:cxn>
                  <a:cxn ang="0">
                    <a:pos x="198" y="385"/>
                  </a:cxn>
                  <a:cxn ang="0">
                    <a:pos x="170" y="450"/>
                  </a:cxn>
                  <a:cxn ang="0">
                    <a:pos x="198" y="491"/>
                  </a:cxn>
                  <a:cxn ang="0">
                    <a:pos x="226" y="471"/>
                  </a:cxn>
                  <a:cxn ang="0">
                    <a:pos x="255" y="513"/>
                  </a:cxn>
                  <a:cxn ang="0">
                    <a:pos x="241" y="557"/>
                  </a:cxn>
                  <a:cxn ang="0">
                    <a:pos x="185" y="557"/>
                  </a:cxn>
                  <a:cxn ang="0">
                    <a:pos x="156" y="535"/>
                  </a:cxn>
                  <a:cxn ang="0">
                    <a:pos x="128" y="535"/>
                  </a:cxn>
                  <a:cxn ang="0">
                    <a:pos x="100" y="471"/>
                  </a:cxn>
                  <a:cxn ang="0">
                    <a:pos x="114" y="406"/>
                  </a:cxn>
                  <a:cxn ang="0">
                    <a:pos x="141" y="385"/>
                  </a:cxn>
                  <a:cxn ang="0">
                    <a:pos x="156" y="322"/>
                  </a:cxn>
                  <a:cxn ang="0">
                    <a:pos x="198" y="322"/>
                  </a:cxn>
                  <a:cxn ang="0">
                    <a:pos x="156" y="300"/>
                  </a:cxn>
                  <a:cxn ang="0">
                    <a:pos x="185" y="279"/>
                  </a:cxn>
                  <a:cxn ang="0">
                    <a:pos x="198" y="214"/>
                  </a:cxn>
                  <a:cxn ang="0">
                    <a:pos x="141" y="151"/>
                  </a:cxn>
                  <a:cxn ang="0">
                    <a:pos x="128" y="172"/>
                  </a:cxn>
                  <a:cxn ang="0">
                    <a:pos x="87" y="172"/>
                  </a:cxn>
                  <a:cxn ang="0">
                    <a:pos x="13" y="194"/>
                  </a:cxn>
                  <a:cxn ang="0">
                    <a:pos x="0" y="172"/>
                  </a:cxn>
                  <a:cxn ang="0">
                    <a:pos x="59" y="151"/>
                  </a:cxn>
                  <a:cxn ang="0">
                    <a:pos x="100" y="129"/>
                  </a:cxn>
                  <a:cxn ang="0">
                    <a:pos x="128" y="108"/>
                  </a:cxn>
                  <a:cxn ang="0">
                    <a:pos x="185" y="129"/>
                  </a:cxn>
                  <a:cxn ang="0">
                    <a:pos x="212" y="108"/>
                  </a:cxn>
                  <a:cxn ang="0">
                    <a:pos x="170" y="43"/>
                  </a:cxn>
                  <a:cxn ang="0">
                    <a:pos x="170" y="0"/>
                  </a:cxn>
                  <a:cxn ang="0">
                    <a:pos x="170" y="0"/>
                  </a:cxn>
                </a:cxnLst>
                <a:rect l="0" t="0" r="r" b="b"/>
                <a:pathLst>
                  <a:path w="284" h="558">
                    <a:moveTo>
                      <a:pt x="170" y="0"/>
                    </a:moveTo>
                    <a:lnTo>
                      <a:pt x="170" y="0"/>
                    </a:lnTo>
                    <a:lnTo>
                      <a:pt x="198" y="22"/>
                    </a:lnTo>
                    <a:lnTo>
                      <a:pt x="283" y="108"/>
                    </a:lnTo>
                    <a:lnTo>
                      <a:pt x="255" y="151"/>
                    </a:lnTo>
                    <a:lnTo>
                      <a:pt x="255" y="194"/>
                    </a:lnTo>
                    <a:lnTo>
                      <a:pt x="270" y="214"/>
                    </a:lnTo>
                    <a:lnTo>
                      <a:pt x="270" y="257"/>
                    </a:lnTo>
                    <a:lnTo>
                      <a:pt x="241" y="363"/>
                    </a:lnTo>
                    <a:lnTo>
                      <a:pt x="198" y="385"/>
                    </a:lnTo>
                    <a:lnTo>
                      <a:pt x="170" y="450"/>
                    </a:lnTo>
                    <a:lnTo>
                      <a:pt x="198" y="491"/>
                    </a:lnTo>
                    <a:lnTo>
                      <a:pt x="226" y="471"/>
                    </a:lnTo>
                    <a:lnTo>
                      <a:pt x="255" y="513"/>
                    </a:lnTo>
                    <a:lnTo>
                      <a:pt x="241" y="557"/>
                    </a:lnTo>
                    <a:lnTo>
                      <a:pt x="185" y="557"/>
                    </a:lnTo>
                    <a:lnTo>
                      <a:pt x="156" y="535"/>
                    </a:lnTo>
                    <a:lnTo>
                      <a:pt x="128" y="535"/>
                    </a:lnTo>
                    <a:lnTo>
                      <a:pt x="100" y="471"/>
                    </a:lnTo>
                    <a:lnTo>
                      <a:pt x="114" y="406"/>
                    </a:lnTo>
                    <a:lnTo>
                      <a:pt x="141" y="385"/>
                    </a:lnTo>
                    <a:lnTo>
                      <a:pt x="156" y="322"/>
                    </a:lnTo>
                    <a:lnTo>
                      <a:pt x="198" y="322"/>
                    </a:lnTo>
                    <a:lnTo>
                      <a:pt x="156" y="300"/>
                    </a:lnTo>
                    <a:lnTo>
                      <a:pt x="185" y="279"/>
                    </a:lnTo>
                    <a:lnTo>
                      <a:pt x="198" y="214"/>
                    </a:lnTo>
                    <a:lnTo>
                      <a:pt x="141" y="151"/>
                    </a:lnTo>
                    <a:lnTo>
                      <a:pt x="128" y="172"/>
                    </a:lnTo>
                    <a:lnTo>
                      <a:pt x="87" y="172"/>
                    </a:lnTo>
                    <a:lnTo>
                      <a:pt x="13" y="194"/>
                    </a:lnTo>
                    <a:lnTo>
                      <a:pt x="0" y="172"/>
                    </a:lnTo>
                    <a:lnTo>
                      <a:pt x="59" y="151"/>
                    </a:lnTo>
                    <a:lnTo>
                      <a:pt x="100" y="129"/>
                    </a:lnTo>
                    <a:lnTo>
                      <a:pt x="128" y="108"/>
                    </a:lnTo>
                    <a:lnTo>
                      <a:pt x="185" y="129"/>
                    </a:lnTo>
                    <a:lnTo>
                      <a:pt x="212" y="108"/>
                    </a:lnTo>
                    <a:lnTo>
                      <a:pt x="170" y="43"/>
                    </a:lnTo>
                    <a:lnTo>
                      <a:pt x="170" y="0"/>
                    </a:lnTo>
                    <a:lnTo>
                      <a:pt x="170" y="0"/>
                    </a:lnTo>
                  </a:path>
                </a:pathLst>
              </a:custGeom>
              <a:solidFill>
                <a:srgbClr val="C0C0C0"/>
              </a:solidFill>
              <a:ln w="9398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6" name="Freeform 40"/>
              <p:cNvSpPr>
                <a:spLocks noChangeAspect="1"/>
              </p:cNvSpPr>
              <p:nvPr/>
            </p:nvSpPr>
            <p:spPr bwMode="auto">
              <a:xfrm>
                <a:off x="3148" y="1879"/>
                <a:ext cx="66" cy="45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43" y="43"/>
                  </a:cxn>
                  <a:cxn ang="0">
                    <a:pos x="0" y="86"/>
                  </a:cxn>
                  <a:cxn ang="0">
                    <a:pos x="31" y="105"/>
                  </a:cxn>
                  <a:cxn ang="0">
                    <a:pos x="58" y="86"/>
                  </a:cxn>
                  <a:cxn ang="0">
                    <a:pos x="85" y="86"/>
                  </a:cxn>
                  <a:cxn ang="0">
                    <a:pos x="100" y="105"/>
                  </a:cxn>
                  <a:cxn ang="0">
                    <a:pos x="156" y="86"/>
                  </a:cxn>
                  <a:cxn ang="0">
                    <a:pos x="143" y="65"/>
                  </a:cxn>
                  <a:cxn ang="0">
                    <a:pos x="100" y="65"/>
                  </a:cxn>
                  <a:cxn ang="0">
                    <a:pos x="100" y="22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157" h="106">
                    <a:moveTo>
                      <a:pt x="58" y="0"/>
                    </a:moveTo>
                    <a:lnTo>
                      <a:pt x="58" y="0"/>
                    </a:lnTo>
                    <a:lnTo>
                      <a:pt x="43" y="43"/>
                    </a:lnTo>
                    <a:lnTo>
                      <a:pt x="0" y="86"/>
                    </a:lnTo>
                    <a:lnTo>
                      <a:pt x="31" y="105"/>
                    </a:lnTo>
                    <a:lnTo>
                      <a:pt x="58" y="86"/>
                    </a:lnTo>
                    <a:lnTo>
                      <a:pt x="85" y="86"/>
                    </a:lnTo>
                    <a:lnTo>
                      <a:pt x="100" y="105"/>
                    </a:lnTo>
                    <a:lnTo>
                      <a:pt x="156" y="86"/>
                    </a:lnTo>
                    <a:lnTo>
                      <a:pt x="143" y="65"/>
                    </a:lnTo>
                    <a:lnTo>
                      <a:pt x="100" y="65"/>
                    </a:lnTo>
                    <a:lnTo>
                      <a:pt x="100" y="22"/>
                    </a:lnTo>
                    <a:lnTo>
                      <a:pt x="58" y="0"/>
                    </a:lnTo>
                    <a:lnTo>
                      <a:pt x="58" y="0"/>
                    </a:lnTo>
                  </a:path>
                </a:pathLst>
              </a:custGeom>
              <a:solidFill>
                <a:srgbClr val="00CCFF"/>
              </a:solidFill>
              <a:ln w="940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7" name="Freeform 41"/>
              <p:cNvSpPr>
                <a:spLocks noChangeAspect="1"/>
              </p:cNvSpPr>
              <p:nvPr/>
            </p:nvSpPr>
            <p:spPr bwMode="auto">
              <a:xfrm>
                <a:off x="3043" y="1732"/>
                <a:ext cx="14" cy="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31" y="0"/>
                  </a:cxn>
                  <a:cxn ang="0">
                    <a:pos x="31" y="1"/>
                  </a:cxn>
                </a:cxnLst>
                <a:rect l="0" t="0" r="r" b="b"/>
                <a:pathLst>
                  <a:path w="32" h="18">
                    <a:moveTo>
                      <a:pt x="0" y="17"/>
                    </a:moveTo>
                    <a:lnTo>
                      <a:pt x="31" y="0"/>
                    </a:lnTo>
                    <a:lnTo>
                      <a:pt x="31" y="1"/>
                    </a:lnTo>
                  </a:path>
                </a:pathLst>
              </a:custGeom>
              <a:noFill/>
              <a:ln w="31511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8" name="Freeform 42"/>
              <p:cNvSpPr>
                <a:spLocks noChangeAspect="1"/>
              </p:cNvSpPr>
              <p:nvPr/>
            </p:nvSpPr>
            <p:spPr bwMode="auto">
              <a:xfrm>
                <a:off x="2746" y="1482"/>
                <a:ext cx="55" cy="13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34" y="25"/>
                  </a:cxn>
                  <a:cxn ang="0">
                    <a:pos x="133" y="0"/>
                  </a:cxn>
                </a:cxnLst>
                <a:rect l="0" t="0" r="r" b="b"/>
                <a:pathLst>
                  <a:path w="134" h="32">
                    <a:moveTo>
                      <a:pt x="0" y="31"/>
                    </a:moveTo>
                    <a:lnTo>
                      <a:pt x="34" y="25"/>
                    </a:lnTo>
                    <a:lnTo>
                      <a:pt x="133" y="0"/>
                    </a:lnTo>
                  </a:path>
                </a:pathLst>
              </a:custGeom>
              <a:noFill/>
              <a:ln w="315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59" name="Line 43"/>
              <p:cNvSpPr>
                <a:spLocks noChangeAspect="1" noChangeShapeType="1"/>
              </p:cNvSpPr>
              <p:nvPr/>
            </p:nvSpPr>
            <p:spPr bwMode="auto">
              <a:xfrm flipV="1">
                <a:off x="2800" y="1466"/>
                <a:ext cx="5" cy="16"/>
              </a:xfrm>
              <a:prstGeom prst="line">
                <a:avLst/>
              </a:prstGeom>
              <a:noFill/>
              <a:ln w="31511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60" name="Line 44"/>
              <p:cNvSpPr>
                <a:spLocks noChangeAspect="1" noChangeShapeType="1"/>
              </p:cNvSpPr>
              <p:nvPr/>
            </p:nvSpPr>
            <p:spPr bwMode="auto">
              <a:xfrm>
                <a:off x="3076" y="1187"/>
                <a:ext cx="5" cy="0"/>
              </a:xfrm>
              <a:prstGeom prst="line">
                <a:avLst/>
              </a:prstGeom>
              <a:noFill/>
              <a:ln w="31511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61" name="Freeform 45"/>
              <p:cNvSpPr>
                <a:spLocks noChangeAspect="1"/>
              </p:cNvSpPr>
              <p:nvPr/>
            </p:nvSpPr>
            <p:spPr bwMode="auto">
              <a:xfrm>
                <a:off x="3150" y="1442"/>
                <a:ext cx="32" cy="105"/>
              </a:xfrm>
              <a:custGeom>
                <a:avLst/>
                <a:gdLst/>
                <a:ahLst/>
                <a:cxnLst>
                  <a:cxn ang="0">
                    <a:pos x="55" y="255"/>
                  </a:cxn>
                  <a:cxn ang="0">
                    <a:pos x="76" y="195"/>
                  </a:cxn>
                  <a:cxn ang="0">
                    <a:pos x="53" y="142"/>
                  </a:cxn>
                  <a:cxn ang="0">
                    <a:pos x="27" y="127"/>
                  </a:cxn>
                  <a:cxn ang="0">
                    <a:pos x="0" y="127"/>
                  </a:cxn>
                  <a:cxn ang="0">
                    <a:pos x="43" y="52"/>
                  </a:cxn>
                  <a:cxn ang="0">
                    <a:pos x="71" y="0"/>
                  </a:cxn>
                  <a:cxn ang="0">
                    <a:pos x="65" y="0"/>
                  </a:cxn>
                </a:cxnLst>
                <a:rect l="0" t="0" r="r" b="b"/>
                <a:pathLst>
                  <a:path w="77" h="256">
                    <a:moveTo>
                      <a:pt x="55" y="255"/>
                    </a:moveTo>
                    <a:lnTo>
                      <a:pt x="76" y="195"/>
                    </a:lnTo>
                    <a:lnTo>
                      <a:pt x="53" y="142"/>
                    </a:lnTo>
                    <a:lnTo>
                      <a:pt x="27" y="127"/>
                    </a:lnTo>
                    <a:lnTo>
                      <a:pt x="0" y="127"/>
                    </a:lnTo>
                    <a:lnTo>
                      <a:pt x="43" y="52"/>
                    </a:lnTo>
                    <a:lnTo>
                      <a:pt x="71" y="0"/>
                    </a:lnTo>
                    <a:lnTo>
                      <a:pt x="65" y="0"/>
                    </a:lnTo>
                  </a:path>
                </a:pathLst>
              </a:custGeom>
              <a:noFill/>
              <a:ln w="31511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2" name="Freeform 46"/>
              <p:cNvSpPr>
                <a:spLocks noChangeAspect="1"/>
              </p:cNvSpPr>
              <p:nvPr/>
            </p:nvSpPr>
            <p:spPr bwMode="auto">
              <a:xfrm>
                <a:off x="2479" y="1354"/>
                <a:ext cx="249" cy="192"/>
              </a:xfrm>
              <a:custGeom>
                <a:avLst/>
                <a:gdLst/>
                <a:ahLst/>
                <a:cxnLst>
                  <a:cxn ang="0">
                    <a:pos x="596" y="381"/>
                  </a:cxn>
                  <a:cxn ang="0">
                    <a:pos x="591" y="385"/>
                  </a:cxn>
                  <a:cxn ang="0">
                    <a:pos x="589" y="386"/>
                  </a:cxn>
                  <a:cxn ang="0">
                    <a:pos x="585" y="389"/>
                  </a:cxn>
                  <a:cxn ang="0">
                    <a:pos x="575" y="395"/>
                  </a:cxn>
                  <a:cxn ang="0">
                    <a:pos x="561" y="401"/>
                  </a:cxn>
                  <a:cxn ang="0">
                    <a:pos x="544" y="405"/>
                  </a:cxn>
                  <a:cxn ang="0">
                    <a:pos x="530" y="406"/>
                  </a:cxn>
                  <a:cxn ang="0">
                    <a:pos x="514" y="407"/>
                  </a:cxn>
                  <a:cxn ang="0">
                    <a:pos x="496" y="410"/>
                  </a:cxn>
                  <a:cxn ang="0">
                    <a:pos x="476" y="414"/>
                  </a:cxn>
                  <a:cxn ang="0">
                    <a:pos x="460" y="417"/>
                  </a:cxn>
                  <a:cxn ang="0">
                    <a:pos x="443" y="421"/>
                  </a:cxn>
                  <a:cxn ang="0">
                    <a:pos x="420" y="429"/>
                  </a:cxn>
                  <a:cxn ang="0">
                    <a:pos x="394" y="438"/>
                  </a:cxn>
                  <a:cxn ang="0">
                    <a:pos x="368" y="447"/>
                  </a:cxn>
                  <a:cxn ang="0">
                    <a:pos x="345" y="454"/>
                  </a:cxn>
                  <a:cxn ang="0">
                    <a:pos x="321" y="460"/>
                  </a:cxn>
                  <a:cxn ang="0">
                    <a:pos x="298" y="461"/>
                  </a:cxn>
                  <a:cxn ang="0">
                    <a:pos x="281" y="461"/>
                  </a:cxn>
                  <a:cxn ang="0">
                    <a:pos x="267" y="458"/>
                  </a:cxn>
                  <a:cxn ang="0">
                    <a:pos x="245" y="456"/>
                  </a:cxn>
                  <a:cxn ang="0">
                    <a:pos x="219" y="456"/>
                  </a:cxn>
                  <a:cxn ang="0">
                    <a:pos x="193" y="459"/>
                  </a:cxn>
                  <a:cxn ang="0">
                    <a:pos x="167" y="463"/>
                  </a:cxn>
                  <a:cxn ang="0">
                    <a:pos x="140" y="467"/>
                  </a:cxn>
                  <a:cxn ang="0">
                    <a:pos x="114" y="469"/>
                  </a:cxn>
                  <a:cxn ang="0">
                    <a:pos x="96" y="469"/>
                  </a:cxn>
                  <a:cxn ang="0">
                    <a:pos x="83" y="469"/>
                  </a:cxn>
                  <a:cxn ang="0">
                    <a:pos x="72" y="463"/>
                  </a:cxn>
                  <a:cxn ang="0">
                    <a:pos x="60" y="454"/>
                  </a:cxn>
                  <a:cxn ang="0">
                    <a:pos x="51" y="441"/>
                  </a:cxn>
                  <a:cxn ang="0">
                    <a:pos x="45" y="429"/>
                  </a:cxn>
                  <a:cxn ang="0">
                    <a:pos x="36" y="417"/>
                  </a:cxn>
                  <a:cxn ang="0">
                    <a:pos x="26" y="406"/>
                  </a:cxn>
                  <a:cxn ang="0">
                    <a:pos x="17" y="398"/>
                  </a:cxn>
                  <a:cxn ang="0">
                    <a:pos x="10" y="389"/>
                  </a:cxn>
                  <a:cxn ang="0">
                    <a:pos x="3" y="366"/>
                  </a:cxn>
                  <a:cxn ang="0">
                    <a:pos x="0" y="335"/>
                  </a:cxn>
                  <a:cxn ang="0">
                    <a:pos x="0" y="298"/>
                  </a:cxn>
                  <a:cxn ang="0">
                    <a:pos x="3" y="257"/>
                  </a:cxn>
                  <a:cxn ang="0">
                    <a:pos x="8" y="206"/>
                  </a:cxn>
                  <a:cxn ang="0">
                    <a:pos x="14" y="153"/>
                  </a:cxn>
                  <a:cxn ang="0">
                    <a:pos x="21" y="106"/>
                  </a:cxn>
                  <a:cxn ang="0">
                    <a:pos x="24" y="79"/>
                  </a:cxn>
                  <a:cxn ang="0">
                    <a:pos x="25" y="69"/>
                  </a:cxn>
                  <a:cxn ang="0">
                    <a:pos x="28" y="56"/>
                  </a:cxn>
                  <a:cxn ang="0">
                    <a:pos x="34" y="17"/>
                  </a:cxn>
                </a:cxnLst>
                <a:rect l="0" t="0" r="r" b="b"/>
                <a:pathLst>
                  <a:path w="606" h="470">
                    <a:moveTo>
                      <a:pt x="605" y="373"/>
                    </a:moveTo>
                    <a:lnTo>
                      <a:pt x="602" y="377"/>
                    </a:lnTo>
                    <a:lnTo>
                      <a:pt x="598" y="379"/>
                    </a:lnTo>
                    <a:lnTo>
                      <a:pt x="596" y="381"/>
                    </a:lnTo>
                    <a:lnTo>
                      <a:pt x="595" y="383"/>
                    </a:lnTo>
                    <a:lnTo>
                      <a:pt x="593" y="384"/>
                    </a:lnTo>
                    <a:lnTo>
                      <a:pt x="592" y="385"/>
                    </a:lnTo>
                    <a:lnTo>
                      <a:pt x="591" y="385"/>
                    </a:lnTo>
                    <a:lnTo>
                      <a:pt x="591" y="385"/>
                    </a:lnTo>
                    <a:lnTo>
                      <a:pt x="589" y="386"/>
                    </a:lnTo>
                    <a:lnTo>
                      <a:pt x="589" y="386"/>
                    </a:lnTo>
                    <a:lnTo>
                      <a:pt x="589" y="386"/>
                    </a:lnTo>
                    <a:lnTo>
                      <a:pt x="589" y="386"/>
                    </a:lnTo>
                    <a:lnTo>
                      <a:pt x="587" y="388"/>
                    </a:lnTo>
                    <a:lnTo>
                      <a:pt x="587" y="388"/>
                    </a:lnTo>
                    <a:lnTo>
                      <a:pt x="585" y="389"/>
                    </a:lnTo>
                    <a:lnTo>
                      <a:pt x="585" y="390"/>
                    </a:lnTo>
                    <a:lnTo>
                      <a:pt x="581" y="392"/>
                    </a:lnTo>
                    <a:lnTo>
                      <a:pt x="579" y="393"/>
                    </a:lnTo>
                    <a:lnTo>
                      <a:pt x="575" y="395"/>
                    </a:lnTo>
                    <a:lnTo>
                      <a:pt x="573" y="396"/>
                    </a:lnTo>
                    <a:lnTo>
                      <a:pt x="568" y="398"/>
                    </a:lnTo>
                    <a:lnTo>
                      <a:pt x="565" y="400"/>
                    </a:lnTo>
                    <a:lnTo>
                      <a:pt x="561" y="401"/>
                    </a:lnTo>
                    <a:lnTo>
                      <a:pt x="558" y="401"/>
                    </a:lnTo>
                    <a:lnTo>
                      <a:pt x="553" y="403"/>
                    </a:lnTo>
                    <a:lnTo>
                      <a:pt x="549" y="404"/>
                    </a:lnTo>
                    <a:lnTo>
                      <a:pt x="544" y="405"/>
                    </a:lnTo>
                    <a:lnTo>
                      <a:pt x="541" y="405"/>
                    </a:lnTo>
                    <a:lnTo>
                      <a:pt x="537" y="406"/>
                    </a:lnTo>
                    <a:lnTo>
                      <a:pt x="534" y="406"/>
                    </a:lnTo>
                    <a:lnTo>
                      <a:pt x="530" y="406"/>
                    </a:lnTo>
                    <a:lnTo>
                      <a:pt x="527" y="406"/>
                    </a:lnTo>
                    <a:lnTo>
                      <a:pt x="523" y="407"/>
                    </a:lnTo>
                    <a:lnTo>
                      <a:pt x="519" y="407"/>
                    </a:lnTo>
                    <a:lnTo>
                      <a:pt x="514" y="407"/>
                    </a:lnTo>
                    <a:lnTo>
                      <a:pt x="510" y="407"/>
                    </a:lnTo>
                    <a:lnTo>
                      <a:pt x="505" y="409"/>
                    </a:lnTo>
                    <a:lnTo>
                      <a:pt x="500" y="409"/>
                    </a:lnTo>
                    <a:lnTo>
                      <a:pt x="496" y="410"/>
                    </a:lnTo>
                    <a:lnTo>
                      <a:pt x="491" y="410"/>
                    </a:lnTo>
                    <a:lnTo>
                      <a:pt x="486" y="411"/>
                    </a:lnTo>
                    <a:lnTo>
                      <a:pt x="481" y="412"/>
                    </a:lnTo>
                    <a:lnTo>
                      <a:pt x="476" y="414"/>
                    </a:lnTo>
                    <a:lnTo>
                      <a:pt x="472" y="414"/>
                    </a:lnTo>
                    <a:lnTo>
                      <a:pt x="467" y="415"/>
                    </a:lnTo>
                    <a:lnTo>
                      <a:pt x="464" y="415"/>
                    </a:lnTo>
                    <a:lnTo>
                      <a:pt x="460" y="417"/>
                    </a:lnTo>
                    <a:lnTo>
                      <a:pt x="457" y="417"/>
                    </a:lnTo>
                    <a:lnTo>
                      <a:pt x="452" y="418"/>
                    </a:lnTo>
                    <a:lnTo>
                      <a:pt x="448" y="419"/>
                    </a:lnTo>
                    <a:lnTo>
                      <a:pt x="443" y="421"/>
                    </a:lnTo>
                    <a:lnTo>
                      <a:pt x="438" y="423"/>
                    </a:lnTo>
                    <a:lnTo>
                      <a:pt x="432" y="425"/>
                    </a:lnTo>
                    <a:lnTo>
                      <a:pt x="427" y="427"/>
                    </a:lnTo>
                    <a:lnTo>
                      <a:pt x="420" y="429"/>
                    </a:lnTo>
                    <a:lnTo>
                      <a:pt x="414" y="430"/>
                    </a:lnTo>
                    <a:lnTo>
                      <a:pt x="407" y="433"/>
                    </a:lnTo>
                    <a:lnTo>
                      <a:pt x="400" y="435"/>
                    </a:lnTo>
                    <a:lnTo>
                      <a:pt x="394" y="438"/>
                    </a:lnTo>
                    <a:lnTo>
                      <a:pt x="387" y="440"/>
                    </a:lnTo>
                    <a:lnTo>
                      <a:pt x="381" y="443"/>
                    </a:lnTo>
                    <a:lnTo>
                      <a:pt x="374" y="445"/>
                    </a:lnTo>
                    <a:lnTo>
                      <a:pt x="368" y="447"/>
                    </a:lnTo>
                    <a:lnTo>
                      <a:pt x="364" y="448"/>
                    </a:lnTo>
                    <a:lnTo>
                      <a:pt x="357" y="451"/>
                    </a:lnTo>
                    <a:lnTo>
                      <a:pt x="351" y="453"/>
                    </a:lnTo>
                    <a:lnTo>
                      <a:pt x="345" y="454"/>
                    </a:lnTo>
                    <a:lnTo>
                      <a:pt x="339" y="456"/>
                    </a:lnTo>
                    <a:lnTo>
                      <a:pt x="333" y="457"/>
                    </a:lnTo>
                    <a:lnTo>
                      <a:pt x="327" y="458"/>
                    </a:lnTo>
                    <a:lnTo>
                      <a:pt x="321" y="460"/>
                    </a:lnTo>
                    <a:lnTo>
                      <a:pt x="315" y="460"/>
                    </a:lnTo>
                    <a:lnTo>
                      <a:pt x="309" y="461"/>
                    </a:lnTo>
                    <a:lnTo>
                      <a:pt x="304" y="461"/>
                    </a:lnTo>
                    <a:lnTo>
                      <a:pt x="298" y="461"/>
                    </a:lnTo>
                    <a:lnTo>
                      <a:pt x="294" y="461"/>
                    </a:lnTo>
                    <a:lnTo>
                      <a:pt x="288" y="461"/>
                    </a:lnTo>
                    <a:lnTo>
                      <a:pt x="285" y="461"/>
                    </a:lnTo>
                    <a:lnTo>
                      <a:pt x="281" y="461"/>
                    </a:lnTo>
                    <a:lnTo>
                      <a:pt x="279" y="459"/>
                    </a:lnTo>
                    <a:lnTo>
                      <a:pt x="275" y="459"/>
                    </a:lnTo>
                    <a:lnTo>
                      <a:pt x="272" y="458"/>
                    </a:lnTo>
                    <a:lnTo>
                      <a:pt x="267" y="458"/>
                    </a:lnTo>
                    <a:lnTo>
                      <a:pt x="263" y="456"/>
                    </a:lnTo>
                    <a:lnTo>
                      <a:pt x="257" y="456"/>
                    </a:lnTo>
                    <a:lnTo>
                      <a:pt x="252" y="456"/>
                    </a:lnTo>
                    <a:lnTo>
                      <a:pt x="245" y="456"/>
                    </a:lnTo>
                    <a:lnTo>
                      <a:pt x="240" y="455"/>
                    </a:lnTo>
                    <a:lnTo>
                      <a:pt x="233" y="456"/>
                    </a:lnTo>
                    <a:lnTo>
                      <a:pt x="226" y="456"/>
                    </a:lnTo>
                    <a:lnTo>
                      <a:pt x="219" y="456"/>
                    </a:lnTo>
                    <a:lnTo>
                      <a:pt x="213" y="456"/>
                    </a:lnTo>
                    <a:lnTo>
                      <a:pt x="206" y="458"/>
                    </a:lnTo>
                    <a:lnTo>
                      <a:pt x="200" y="458"/>
                    </a:lnTo>
                    <a:lnTo>
                      <a:pt x="193" y="459"/>
                    </a:lnTo>
                    <a:lnTo>
                      <a:pt x="187" y="459"/>
                    </a:lnTo>
                    <a:lnTo>
                      <a:pt x="180" y="461"/>
                    </a:lnTo>
                    <a:lnTo>
                      <a:pt x="174" y="462"/>
                    </a:lnTo>
                    <a:lnTo>
                      <a:pt x="167" y="463"/>
                    </a:lnTo>
                    <a:lnTo>
                      <a:pt x="161" y="463"/>
                    </a:lnTo>
                    <a:lnTo>
                      <a:pt x="153" y="465"/>
                    </a:lnTo>
                    <a:lnTo>
                      <a:pt x="146" y="465"/>
                    </a:lnTo>
                    <a:lnTo>
                      <a:pt x="140" y="467"/>
                    </a:lnTo>
                    <a:lnTo>
                      <a:pt x="134" y="467"/>
                    </a:lnTo>
                    <a:lnTo>
                      <a:pt x="127" y="468"/>
                    </a:lnTo>
                    <a:lnTo>
                      <a:pt x="120" y="468"/>
                    </a:lnTo>
                    <a:lnTo>
                      <a:pt x="114" y="469"/>
                    </a:lnTo>
                    <a:lnTo>
                      <a:pt x="110" y="469"/>
                    </a:lnTo>
                    <a:lnTo>
                      <a:pt x="104" y="469"/>
                    </a:lnTo>
                    <a:lnTo>
                      <a:pt x="100" y="469"/>
                    </a:lnTo>
                    <a:lnTo>
                      <a:pt x="96" y="469"/>
                    </a:lnTo>
                    <a:lnTo>
                      <a:pt x="93" y="469"/>
                    </a:lnTo>
                    <a:lnTo>
                      <a:pt x="90" y="469"/>
                    </a:lnTo>
                    <a:lnTo>
                      <a:pt x="87" y="469"/>
                    </a:lnTo>
                    <a:lnTo>
                      <a:pt x="83" y="469"/>
                    </a:lnTo>
                    <a:lnTo>
                      <a:pt x="81" y="467"/>
                    </a:lnTo>
                    <a:lnTo>
                      <a:pt x="78" y="466"/>
                    </a:lnTo>
                    <a:lnTo>
                      <a:pt x="75" y="464"/>
                    </a:lnTo>
                    <a:lnTo>
                      <a:pt x="72" y="463"/>
                    </a:lnTo>
                    <a:lnTo>
                      <a:pt x="69" y="460"/>
                    </a:lnTo>
                    <a:lnTo>
                      <a:pt x="66" y="458"/>
                    </a:lnTo>
                    <a:lnTo>
                      <a:pt x="63" y="456"/>
                    </a:lnTo>
                    <a:lnTo>
                      <a:pt x="60" y="454"/>
                    </a:lnTo>
                    <a:lnTo>
                      <a:pt x="58" y="450"/>
                    </a:lnTo>
                    <a:lnTo>
                      <a:pt x="55" y="448"/>
                    </a:lnTo>
                    <a:lnTo>
                      <a:pt x="53" y="445"/>
                    </a:lnTo>
                    <a:lnTo>
                      <a:pt x="51" y="441"/>
                    </a:lnTo>
                    <a:lnTo>
                      <a:pt x="50" y="438"/>
                    </a:lnTo>
                    <a:lnTo>
                      <a:pt x="48" y="436"/>
                    </a:lnTo>
                    <a:lnTo>
                      <a:pt x="46" y="432"/>
                    </a:lnTo>
                    <a:lnTo>
                      <a:pt x="45" y="429"/>
                    </a:lnTo>
                    <a:lnTo>
                      <a:pt x="43" y="426"/>
                    </a:lnTo>
                    <a:lnTo>
                      <a:pt x="40" y="423"/>
                    </a:lnTo>
                    <a:lnTo>
                      <a:pt x="38" y="420"/>
                    </a:lnTo>
                    <a:lnTo>
                      <a:pt x="36" y="417"/>
                    </a:lnTo>
                    <a:lnTo>
                      <a:pt x="35" y="414"/>
                    </a:lnTo>
                    <a:lnTo>
                      <a:pt x="31" y="412"/>
                    </a:lnTo>
                    <a:lnTo>
                      <a:pt x="29" y="409"/>
                    </a:lnTo>
                    <a:lnTo>
                      <a:pt x="26" y="406"/>
                    </a:lnTo>
                    <a:lnTo>
                      <a:pt x="24" y="403"/>
                    </a:lnTo>
                    <a:lnTo>
                      <a:pt x="21" y="401"/>
                    </a:lnTo>
                    <a:lnTo>
                      <a:pt x="19" y="399"/>
                    </a:lnTo>
                    <a:lnTo>
                      <a:pt x="17" y="398"/>
                    </a:lnTo>
                    <a:lnTo>
                      <a:pt x="15" y="395"/>
                    </a:lnTo>
                    <a:lnTo>
                      <a:pt x="13" y="394"/>
                    </a:lnTo>
                    <a:lnTo>
                      <a:pt x="11" y="392"/>
                    </a:lnTo>
                    <a:lnTo>
                      <a:pt x="10" y="389"/>
                    </a:lnTo>
                    <a:lnTo>
                      <a:pt x="8" y="384"/>
                    </a:lnTo>
                    <a:lnTo>
                      <a:pt x="6" y="379"/>
                    </a:lnTo>
                    <a:lnTo>
                      <a:pt x="5" y="373"/>
                    </a:lnTo>
                    <a:lnTo>
                      <a:pt x="3" y="366"/>
                    </a:lnTo>
                    <a:lnTo>
                      <a:pt x="3" y="358"/>
                    </a:lnTo>
                    <a:lnTo>
                      <a:pt x="1" y="352"/>
                    </a:lnTo>
                    <a:lnTo>
                      <a:pt x="1" y="343"/>
                    </a:lnTo>
                    <a:lnTo>
                      <a:pt x="0" y="335"/>
                    </a:lnTo>
                    <a:lnTo>
                      <a:pt x="0" y="325"/>
                    </a:lnTo>
                    <a:lnTo>
                      <a:pt x="0" y="317"/>
                    </a:lnTo>
                    <a:lnTo>
                      <a:pt x="0" y="307"/>
                    </a:lnTo>
                    <a:lnTo>
                      <a:pt x="0" y="298"/>
                    </a:lnTo>
                    <a:lnTo>
                      <a:pt x="1" y="288"/>
                    </a:lnTo>
                    <a:lnTo>
                      <a:pt x="1" y="279"/>
                    </a:lnTo>
                    <a:lnTo>
                      <a:pt x="3" y="268"/>
                    </a:lnTo>
                    <a:lnTo>
                      <a:pt x="3" y="257"/>
                    </a:lnTo>
                    <a:lnTo>
                      <a:pt x="5" y="245"/>
                    </a:lnTo>
                    <a:lnTo>
                      <a:pt x="5" y="232"/>
                    </a:lnTo>
                    <a:lnTo>
                      <a:pt x="7" y="219"/>
                    </a:lnTo>
                    <a:lnTo>
                      <a:pt x="8" y="206"/>
                    </a:lnTo>
                    <a:lnTo>
                      <a:pt x="10" y="192"/>
                    </a:lnTo>
                    <a:lnTo>
                      <a:pt x="11" y="179"/>
                    </a:lnTo>
                    <a:lnTo>
                      <a:pt x="13" y="166"/>
                    </a:lnTo>
                    <a:lnTo>
                      <a:pt x="14" y="153"/>
                    </a:lnTo>
                    <a:lnTo>
                      <a:pt x="16" y="140"/>
                    </a:lnTo>
                    <a:lnTo>
                      <a:pt x="18" y="128"/>
                    </a:lnTo>
                    <a:lnTo>
                      <a:pt x="19" y="117"/>
                    </a:lnTo>
                    <a:lnTo>
                      <a:pt x="21" y="106"/>
                    </a:lnTo>
                    <a:lnTo>
                      <a:pt x="23" y="96"/>
                    </a:lnTo>
                    <a:lnTo>
                      <a:pt x="23" y="88"/>
                    </a:lnTo>
                    <a:lnTo>
                      <a:pt x="24" y="83"/>
                    </a:lnTo>
                    <a:lnTo>
                      <a:pt x="24" y="79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7" y="66"/>
                    </a:lnTo>
                    <a:lnTo>
                      <a:pt x="27" y="64"/>
                    </a:lnTo>
                    <a:lnTo>
                      <a:pt x="27" y="61"/>
                    </a:lnTo>
                    <a:lnTo>
                      <a:pt x="28" y="56"/>
                    </a:lnTo>
                    <a:lnTo>
                      <a:pt x="29" y="49"/>
                    </a:lnTo>
                    <a:lnTo>
                      <a:pt x="30" y="42"/>
                    </a:lnTo>
                    <a:lnTo>
                      <a:pt x="32" y="30"/>
                    </a:lnTo>
                    <a:lnTo>
                      <a:pt x="34" y="17"/>
                    </a:lnTo>
                    <a:lnTo>
                      <a:pt x="37" y="0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3" name="Freeform 47"/>
              <p:cNvSpPr>
                <a:spLocks noChangeAspect="1"/>
              </p:cNvSpPr>
              <p:nvPr/>
            </p:nvSpPr>
            <p:spPr bwMode="auto">
              <a:xfrm>
                <a:off x="2342" y="1020"/>
                <a:ext cx="392" cy="572"/>
              </a:xfrm>
              <a:custGeom>
                <a:avLst/>
                <a:gdLst/>
                <a:ahLst/>
                <a:cxnLst>
                  <a:cxn ang="0">
                    <a:pos x="945" y="29"/>
                  </a:cxn>
                  <a:cxn ang="0">
                    <a:pos x="942" y="43"/>
                  </a:cxn>
                  <a:cxn ang="0">
                    <a:pos x="940" y="50"/>
                  </a:cxn>
                  <a:cxn ang="0">
                    <a:pos x="938" y="60"/>
                  </a:cxn>
                  <a:cxn ang="0">
                    <a:pos x="930" y="88"/>
                  </a:cxn>
                  <a:cxn ang="0">
                    <a:pos x="919" y="133"/>
                  </a:cxn>
                  <a:cxn ang="0">
                    <a:pos x="905" y="183"/>
                  </a:cxn>
                  <a:cxn ang="0">
                    <a:pos x="892" y="235"/>
                  </a:cxn>
                  <a:cxn ang="0">
                    <a:pos x="875" y="283"/>
                  </a:cxn>
                  <a:cxn ang="0">
                    <a:pos x="856" y="339"/>
                  </a:cxn>
                  <a:cxn ang="0">
                    <a:pos x="833" y="395"/>
                  </a:cxn>
                  <a:cxn ang="0">
                    <a:pos x="814" y="441"/>
                  </a:cxn>
                  <a:cxn ang="0">
                    <a:pos x="797" y="476"/>
                  </a:cxn>
                  <a:cxn ang="0">
                    <a:pos x="783" y="513"/>
                  </a:cxn>
                  <a:cxn ang="0">
                    <a:pos x="770" y="547"/>
                  </a:cxn>
                  <a:cxn ang="0">
                    <a:pos x="763" y="574"/>
                  </a:cxn>
                  <a:cxn ang="0">
                    <a:pos x="762" y="592"/>
                  </a:cxn>
                  <a:cxn ang="0">
                    <a:pos x="761" y="608"/>
                  </a:cxn>
                  <a:cxn ang="0">
                    <a:pos x="761" y="622"/>
                  </a:cxn>
                  <a:cxn ang="0">
                    <a:pos x="761" y="631"/>
                  </a:cxn>
                  <a:cxn ang="0">
                    <a:pos x="762" y="636"/>
                  </a:cxn>
                  <a:cxn ang="0">
                    <a:pos x="762" y="641"/>
                  </a:cxn>
                  <a:cxn ang="0">
                    <a:pos x="761" y="647"/>
                  </a:cxn>
                  <a:cxn ang="0">
                    <a:pos x="761" y="654"/>
                  </a:cxn>
                  <a:cxn ang="0">
                    <a:pos x="759" y="660"/>
                  </a:cxn>
                  <a:cxn ang="0">
                    <a:pos x="757" y="666"/>
                  </a:cxn>
                  <a:cxn ang="0">
                    <a:pos x="755" y="672"/>
                  </a:cxn>
                  <a:cxn ang="0">
                    <a:pos x="755" y="676"/>
                  </a:cxn>
                  <a:cxn ang="0">
                    <a:pos x="752" y="680"/>
                  </a:cxn>
                  <a:cxn ang="0">
                    <a:pos x="748" y="683"/>
                  </a:cxn>
                  <a:cxn ang="0">
                    <a:pos x="742" y="688"/>
                  </a:cxn>
                  <a:cxn ang="0">
                    <a:pos x="735" y="694"/>
                  </a:cxn>
                  <a:cxn ang="0">
                    <a:pos x="726" y="704"/>
                  </a:cxn>
                  <a:cxn ang="0">
                    <a:pos x="718" y="735"/>
                  </a:cxn>
                  <a:cxn ang="0">
                    <a:pos x="710" y="780"/>
                  </a:cxn>
                  <a:cxn ang="0">
                    <a:pos x="704" y="831"/>
                  </a:cxn>
                  <a:cxn ang="0">
                    <a:pos x="699" y="886"/>
                  </a:cxn>
                  <a:cxn ang="0">
                    <a:pos x="688" y="943"/>
                  </a:cxn>
                  <a:cxn ang="0">
                    <a:pos x="672" y="994"/>
                  </a:cxn>
                  <a:cxn ang="0">
                    <a:pos x="656" y="1030"/>
                  </a:cxn>
                  <a:cxn ang="0">
                    <a:pos x="633" y="1052"/>
                  </a:cxn>
                  <a:cxn ang="0">
                    <a:pos x="592" y="1072"/>
                  </a:cxn>
                  <a:cxn ang="0">
                    <a:pos x="537" y="1089"/>
                  </a:cxn>
                  <a:cxn ang="0">
                    <a:pos x="482" y="1099"/>
                  </a:cxn>
                  <a:cxn ang="0">
                    <a:pos x="428" y="1104"/>
                  </a:cxn>
                  <a:cxn ang="0">
                    <a:pos x="374" y="1107"/>
                  </a:cxn>
                  <a:cxn ang="0">
                    <a:pos x="330" y="1110"/>
                  </a:cxn>
                  <a:cxn ang="0">
                    <a:pos x="302" y="1110"/>
                  </a:cxn>
                  <a:cxn ang="0">
                    <a:pos x="285" y="1114"/>
                  </a:cxn>
                  <a:cxn ang="0">
                    <a:pos x="260" y="1127"/>
                  </a:cxn>
                  <a:cxn ang="0">
                    <a:pos x="227" y="1145"/>
                  </a:cxn>
                  <a:cxn ang="0">
                    <a:pos x="193" y="1169"/>
                  </a:cxn>
                  <a:cxn ang="0">
                    <a:pos x="158" y="1196"/>
                  </a:cxn>
                  <a:cxn ang="0">
                    <a:pos x="120" y="1233"/>
                  </a:cxn>
                  <a:cxn ang="0">
                    <a:pos x="83" y="1272"/>
                  </a:cxn>
                  <a:cxn ang="0">
                    <a:pos x="54" y="1307"/>
                  </a:cxn>
                  <a:cxn ang="0">
                    <a:pos x="39" y="1330"/>
                  </a:cxn>
                  <a:cxn ang="0">
                    <a:pos x="33" y="1337"/>
                  </a:cxn>
                  <a:cxn ang="0">
                    <a:pos x="27" y="1348"/>
                  </a:cxn>
                  <a:cxn ang="0">
                    <a:pos x="7" y="1377"/>
                  </a:cxn>
                </a:cxnLst>
                <a:rect l="0" t="0" r="r" b="b"/>
                <a:pathLst>
                  <a:path w="954" h="1390">
                    <a:moveTo>
                      <a:pt x="953" y="0"/>
                    </a:moveTo>
                    <a:lnTo>
                      <a:pt x="949" y="12"/>
                    </a:lnTo>
                    <a:lnTo>
                      <a:pt x="947" y="21"/>
                    </a:lnTo>
                    <a:lnTo>
                      <a:pt x="945" y="29"/>
                    </a:lnTo>
                    <a:lnTo>
                      <a:pt x="944" y="34"/>
                    </a:lnTo>
                    <a:lnTo>
                      <a:pt x="943" y="38"/>
                    </a:lnTo>
                    <a:lnTo>
                      <a:pt x="942" y="41"/>
                    </a:lnTo>
                    <a:lnTo>
                      <a:pt x="942" y="43"/>
                    </a:lnTo>
                    <a:lnTo>
                      <a:pt x="942" y="45"/>
                    </a:lnTo>
                    <a:lnTo>
                      <a:pt x="940" y="46"/>
                    </a:lnTo>
                    <a:lnTo>
                      <a:pt x="940" y="48"/>
                    </a:lnTo>
                    <a:lnTo>
                      <a:pt x="940" y="50"/>
                    </a:lnTo>
                    <a:lnTo>
                      <a:pt x="940" y="51"/>
                    </a:lnTo>
                    <a:lnTo>
                      <a:pt x="939" y="53"/>
                    </a:lnTo>
                    <a:lnTo>
                      <a:pt x="939" y="56"/>
                    </a:lnTo>
                    <a:lnTo>
                      <a:pt x="938" y="60"/>
                    </a:lnTo>
                    <a:lnTo>
                      <a:pt x="938" y="65"/>
                    </a:lnTo>
                    <a:lnTo>
                      <a:pt x="935" y="71"/>
                    </a:lnTo>
                    <a:lnTo>
                      <a:pt x="933" y="79"/>
                    </a:lnTo>
                    <a:lnTo>
                      <a:pt x="930" y="88"/>
                    </a:lnTo>
                    <a:lnTo>
                      <a:pt x="929" y="98"/>
                    </a:lnTo>
                    <a:lnTo>
                      <a:pt x="925" y="109"/>
                    </a:lnTo>
                    <a:lnTo>
                      <a:pt x="923" y="120"/>
                    </a:lnTo>
                    <a:lnTo>
                      <a:pt x="919" y="133"/>
                    </a:lnTo>
                    <a:lnTo>
                      <a:pt x="917" y="144"/>
                    </a:lnTo>
                    <a:lnTo>
                      <a:pt x="912" y="157"/>
                    </a:lnTo>
                    <a:lnTo>
                      <a:pt x="908" y="170"/>
                    </a:lnTo>
                    <a:lnTo>
                      <a:pt x="905" y="183"/>
                    </a:lnTo>
                    <a:lnTo>
                      <a:pt x="902" y="197"/>
                    </a:lnTo>
                    <a:lnTo>
                      <a:pt x="898" y="209"/>
                    </a:lnTo>
                    <a:lnTo>
                      <a:pt x="895" y="223"/>
                    </a:lnTo>
                    <a:lnTo>
                      <a:pt x="892" y="235"/>
                    </a:lnTo>
                    <a:lnTo>
                      <a:pt x="888" y="245"/>
                    </a:lnTo>
                    <a:lnTo>
                      <a:pt x="884" y="258"/>
                    </a:lnTo>
                    <a:lnTo>
                      <a:pt x="880" y="270"/>
                    </a:lnTo>
                    <a:lnTo>
                      <a:pt x="875" y="283"/>
                    </a:lnTo>
                    <a:lnTo>
                      <a:pt x="871" y="296"/>
                    </a:lnTo>
                    <a:lnTo>
                      <a:pt x="866" y="311"/>
                    </a:lnTo>
                    <a:lnTo>
                      <a:pt x="861" y="325"/>
                    </a:lnTo>
                    <a:lnTo>
                      <a:pt x="856" y="339"/>
                    </a:lnTo>
                    <a:lnTo>
                      <a:pt x="851" y="353"/>
                    </a:lnTo>
                    <a:lnTo>
                      <a:pt x="844" y="368"/>
                    </a:lnTo>
                    <a:lnTo>
                      <a:pt x="839" y="381"/>
                    </a:lnTo>
                    <a:lnTo>
                      <a:pt x="833" y="395"/>
                    </a:lnTo>
                    <a:lnTo>
                      <a:pt x="829" y="407"/>
                    </a:lnTo>
                    <a:lnTo>
                      <a:pt x="824" y="419"/>
                    </a:lnTo>
                    <a:lnTo>
                      <a:pt x="819" y="430"/>
                    </a:lnTo>
                    <a:lnTo>
                      <a:pt x="814" y="441"/>
                    </a:lnTo>
                    <a:lnTo>
                      <a:pt x="810" y="449"/>
                    </a:lnTo>
                    <a:lnTo>
                      <a:pt x="805" y="458"/>
                    </a:lnTo>
                    <a:lnTo>
                      <a:pt x="802" y="466"/>
                    </a:lnTo>
                    <a:lnTo>
                      <a:pt x="797" y="476"/>
                    </a:lnTo>
                    <a:lnTo>
                      <a:pt x="794" y="484"/>
                    </a:lnTo>
                    <a:lnTo>
                      <a:pt x="790" y="494"/>
                    </a:lnTo>
                    <a:lnTo>
                      <a:pt x="786" y="503"/>
                    </a:lnTo>
                    <a:lnTo>
                      <a:pt x="783" y="513"/>
                    </a:lnTo>
                    <a:lnTo>
                      <a:pt x="779" y="521"/>
                    </a:lnTo>
                    <a:lnTo>
                      <a:pt x="776" y="531"/>
                    </a:lnTo>
                    <a:lnTo>
                      <a:pt x="773" y="539"/>
                    </a:lnTo>
                    <a:lnTo>
                      <a:pt x="770" y="547"/>
                    </a:lnTo>
                    <a:lnTo>
                      <a:pt x="768" y="555"/>
                    </a:lnTo>
                    <a:lnTo>
                      <a:pt x="766" y="562"/>
                    </a:lnTo>
                    <a:lnTo>
                      <a:pt x="764" y="568"/>
                    </a:lnTo>
                    <a:lnTo>
                      <a:pt x="763" y="574"/>
                    </a:lnTo>
                    <a:lnTo>
                      <a:pt x="763" y="578"/>
                    </a:lnTo>
                    <a:lnTo>
                      <a:pt x="762" y="583"/>
                    </a:lnTo>
                    <a:lnTo>
                      <a:pt x="762" y="587"/>
                    </a:lnTo>
                    <a:lnTo>
                      <a:pt x="762" y="592"/>
                    </a:lnTo>
                    <a:lnTo>
                      <a:pt x="762" y="596"/>
                    </a:lnTo>
                    <a:lnTo>
                      <a:pt x="761" y="600"/>
                    </a:lnTo>
                    <a:lnTo>
                      <a:pt x="761" y="604"/>
                    </a:lnTo>
                    <a:lnTo>
                      <a:pt x="761" y="608"/>
                    </a:lnTo>
                    <a:lnTo>
                      <a:pt x="761" y="611"/>
                    </a:lnTo>
                    <a:lnTo>
                      <a:pt x="761" y="615"/>
                    </a:lnTo>
                    <a:lnTo>
                      <a:pt x="761" y="619"/>
                    </a:lnTo>
                    <a:lnTo>
                      <a:pt x="761" y="622"/>
                    </a:lnTo>
                    <a:lnTo>
                      <a:pt x="761" y="625"/>
                    </a:lnTo>
                    <a:lnTo>
                      <a:pt x="761" y="628"/>
                    </a:lnTo>
                    <a:lnTo>
                      <a:pt x="761" y="630"/>
                    </a:lnTo>
                    <a:lnTo>
                      <a:pt x="761" y="631"/>
                    </a:lnTo>
                    <a:lnTo>
                      <a:pt x="762" y="632"/>
                    </a:lnTo>
                    <a:lnTo>
                      <a:pt x="762" y="634"/>
                    </a:lnTo>
                    <a:lnTo>
                      <a:pt x="762" y="635"/>
                    </a:lnTo>
                    <a:lnTo>
                      <a:pt x="762" y="636"/>
                    </a:lnTo>
                    <a:lnTo>
                      <a:pt x="762" y="636"/>
                    </a:lnTo>
                    <a:lnTo>
                      <a:pt x="762" y="638"/>
                    </a:lnTo>
                    <a:lnTo>
                      <a:pt x="762" y="639"/>
                    </a:lnTo>
                    <a:lnTo>
                      <a:pt x="762" y="641"/>
                    </a:lnTo>
                    <a:lnTo>
                      <a:pt x="762" y="642"/>
                    </a:lnTo>
                    <a:lnTo>
                      <a:pt x="761" y="644"/>
                    </a:lnTo>
                    <a:lnTo>
                      <a:pt x="761" y="645"/>
                    </a:lnTo>
                    <a:lnTo>
                      <a:pt x="761" y="647"/>
                    </a:lnTo>
                    <a:lnTo>
                      <a:pt x="761" y="649"/>
                    </a:lnTo>
                    <a:lnTo>
                      <a:pt x="761" y="650"/>
                    </a:lnTo>
                    <a:lnTo>
                      <a:pt x="761" y="652"/>
                    </a:lnTo>
                    <a:lnTo>
                      <a:pt x="761" y="654"/>
                    </a:lnTo>
                    <a:lnTo>
                      <a:pt x="761" y="655"/>
                    </a:lnTo>
                    <a:lnTo>
                      <a:pt x="759" y="656"/>
                    </a:lnTo>
                    <a:lnTo>
                      <a:pt x="759" y="658"/>
                    </a:lnTo>
                    <a:lnTo>
                      <a:pt x="759" y="660"/>
                    </a:lnTo>
                    <a:lnTo>
                      <a:pt x="759" y="661"/>
                    </a:lnTo>
                    <a:lnTo>
                      <a:pt x="757" y="663"/>
                    </a:lnTo>
                    <a:lnTo>
                      <a:pt x="757" y="665"/>
                    </a:lnTo>
                    <a:lnTo>
                      <a:pt x="757" y="666"/>
                    </a:lnTo>
                    <a:lnTo>
                      <a:pt x="757" y="667"/>
                    </a:lnTo>
                    <a:lnTo>
                      <a:pt x="755" y="669"/>
                    </a:lnTo>
                    <a:lnTo>
                      <a:pt x="755" y="670"/>
                    </a:lnTo>
                    <a:lnTo>
                      <a:pt x="755" y="672"/>
                    </a:lnTo>
                    <a:lnTo>
                      <a:pt x="755" y="673"/>
                    </a:lnTo>
                    <a:lnTo>
                      <a:pt x="755" y="674"/>
                    </a:lnTo>
                    <a:lnTo>
                      <a:pt x="755" y="675"/>
                    </a:lnTo>
                    <a:lnTo>
                      <a:pt x="755" y="676"/>
                    </a:lnTo>
                    <a:lnTo>
                      <a:pt x="755" y="676"/>
                    </a:lnTo>
                    <a:lnTo>
                      <a:pt x="754" y="678"/>
                    </a:lnTo>
                    <a:lnTo>
                      <a:pt x="754" y="678"/>
                    </a:lnTo>
                    <a:lnTo>
                      <a:pt x="752" y="680"/>
                    </a:lnTo>
                    <a:lnTo>
                      <a:pt x="752" y="680"/>
                    </a:lnTo>
                    <a:lnTo>
                      <a:pt x="751" y="681"/>
                    </a:lnTo>
                    <a:lnTo>
                      <a:pt x="750" y="682"/>
                    </a:lnTo>
                    <a:lnTo>
                      <a:pt x="748" y="683"/>
                    </a:lnTo>
                    <a:lnTo>
                      <a:pt x="747" y="683"/>
                    </a:lnTo>
                    <a:lnTo>
                      <a:pt x="745" y="685"/>
                    </a:lnTo>
                    <a:lnTo>
                      <a:pt x="744" y="687"/>
                    </a:lnTo>
                    <a:lnTo>
                      <a:pt x="742" y="688"/>
                    </a:lnTo>
                    <a:lnTo>
                      <a:pt x="740" y="689"/>
                    </a:lnTo>
                    <a:lnTo>
                      <a:pt x="738" y="691"/>
                    </a:lnTo>
                    <a:lnTo>
                      <a:pt x="737" y="692"/>
                    </a:lnTo>
                    <a:lnTo>
                      <a:pt x="735" y="694"/>
                    </a:lnTo>
                    <a:lnTo>
                      <a:pt x="733" y="694"/>
                    </a:lnTo>
                    <a:lnTo>
                      <a:pt x="730" y="696"/>
                    </a:lnTo>
                    <a:lnTo>
                      <a:pt x="729" y="699"/>
                    </a:lnTo>
                    <a:lnTo>
                      <a:pt x="726" y="704"/>
                    </a:lnTo>
                    <a:lnTo>
                      <a:pt x="724" y="710"/>
                    </a:lnTo>
                    <a:lnTo>
                      <a:pt x="721" y="717"/>
                    </a:lnTo>
                    <a:lnTo>
                      <a:pt x="719" y="726"/>
                    </a:lnTo>
                    <a:lnTo>
                      <a:pt x="718" y="735"/>
                    </a:lnTo>
                    <a:lnTo>
                      <a:pt x="716" y="744"/>
                    </a:lnTo>
                    <a:lnTo>
                      <a:pt x="713" y="756"/>
                    </a:lnTo>
                    <a:lnTo>
                      <a:pt x="712" y="767"/>
                    </a:lnTo>
                    <a:lnTo>
                      <a:pt x="710" y="780"/>
                    </a:lnTo>
                    <a:lnTo>
                      <a:pt x="708" y="792"/>
                    </a:lnTo>
                    <a:lnTo>
                      <a:pt x="707" y="805"/>
                    </a:lnTo>
                    <a:lnTo>
                      <a:pt x="706" y="818"/>
                    </a:lnTo>
                    <a:lnTo>
                      <a:pt x="704" y="831"/>
                    </a:lnTo>
                    <a:lnTo>
                      <a:pt x="704" y="844"/>
                    </a:lnTo>
                    <a:lnTo>
                      <a:pt x="702" y="858"/>
                    </a:lnTo>
                    <a:lnTo>
                      <a:pt x="701" y="872"/>
                    </a:lnTo>
                    <a:lnTo>
                      <a:pt x="699" y="886"/>
                    </a:lnTo>
                    <a:lnTo>
                      <a:pt x="697" y="899"/>
                    </a:lnTo>
                    <a:lnTo>
                      <a:pt x="694" y="914"/>
                    </a:lnTo>
                    <a:lnTo>
                      <a:pt x="691" y="929"/>
                    </a:lnTo>
                    <a:lnTo>
                      <a:pt x="688" y="943"/>
                    </a:lnTo>
                    <a:lnTo>
                      <a:pt x="684" y="956"/>
                    </a:lnTo>
                    <a:lnTo>
                      <a:pt x="679" y="969"/>
                    </a:lnTo>
                    <a:lnTo>
                      <a:pt x="676" y="982"/>
                    </a:lnTo>
                    <a:lnTo>
                      <a:pt x="672" y="994"/>
                    </a:lnTo>
                    <a:lnTo>
                      <a:pt x="669" y="1005"/>
                    </a:lnTo>
                    <a:lnTo>
                      <a:pt x="664" y="1015"/>
                    </a:lnTo>
                    <a:lnTo>
                      <a:pt x="661" y="1023"/>
                    </a:lnTo>
                    <a:lnTo>
                      <a:pt x="656" y="1030"/>
                    </a:lnTo>
                    <a:lnTo>
                      <a:pt x="653" y="1036"/>
                    </a:lnTo>
                    <a:lnTo>
                      <a:pt x="647" y="1042"/>
                    </a:lnTo>
                    <a:lnTo>
                      <a:pt x="641" y="1047"/>
                    </a:lnTo>
                    <a:lnTo>
                      <a:pt x="633" y="1052"/>
                    </a:lnTo>
                    <a:lnTo>
                      <a:pt x="625" y="1057"/>
                    </a:lnTo>
                    <a:lnTo>
                      <a:pt x="614" y="1063"/>
                    </a:lnTo>
                    <a:lnTo>
                      <a:pt x="604" y="1067"/>
                    </a:lnTo>
                    <a:lnTo>
                      <a:pt x="592" y="1072"/>
                    </a:lnTo>
                    <a:lnTo>
                      <a:pt x="579" y="1076"/>
                    </a:lnTo>
                    <a:lnTo>
                      <a:pt x="566" y="1081"/>
                    </a:lnTo>
                    <a:lnTo>
                      <a:pt x="552" y="1085"/>
                    </a:lnTo>
                    <a:lnTo>
                      <a:pt x="537" y="1089"/>
                    </a:lnTo>
                    <a:lnTo>
                      <a:pt x="524" y="1092"/>
                    </a:lnTo>
                    <a:lnTo>
                      <a:pt x="509" y="1096"/>
                    </a:lnTo>
                    <a:lnTo>
                      <a:pt x="496" y="1098"/>
                    </a:lnTo>
                    <a:lnTo>
                      <a:pt x="482" y="1099"/>
                    </a:lnTo>
                    <a:lnTo>
                      <a:pt x="469" y="1100"/>
                    </a:lnTo>
                    <a:lnTo>
                      <a:pt x="455" y="1102"/>
                    </a:lnTo>
                    <a:lnTo>
                      <a:pt x="441" y="1103"/>
                    </a:lnTo>
                    <a:lnTo>
                      <a:pt x="428" y="1104"/>
                    </a:lnTo>
                    <a:lnTo>
                      <a:pt x="414" y="1104"/>
                    </a:lnTo>
                    <a:lnTo>
                      <a:pt x="400" y="1106"/>
                    </a:lnTo>
                    <a:lnTo>
                      <a:pt x="387" y="1106"/>
                    </a:lnTo>
                    <a:lnTo>
                      <a:pt x="374" y="1107"/>
                    </a:lnTo>
                    <a:lnTo>
                      <a:pt x="363" y="1107"/>
                    </a:lnTo>
                    <a:lnTo>
                      <a:pt x="351" y="1109"/>
                    </a:lnTo>
                    <a:lnTo>
                      <a:pt x="340" y="1109"/>
                    </a:lnTo>
                    <a:lnTo>
                      <a:pt x="330" y="1110"/>
                    </a:lnTo>
                    <a:lnTo>
                      <a:pt x="321" y="1110"/>
                    </a:lnTo>
                    <a:lnTo>
                      <a:pt x="313" y="1110"/>
                    </a:lnTo>
                    <a:lnTo>
                      <a:pt x="307" y="1110"/>
                    </a:lnTo>
                    <a:lnTo>
                      <a:pt x="302" y="1110"/>
                    </a:lnTo>
                    <a:lnTo>
                      <a:pt x="299" y="1110"/>
                    </a:lnTo>
                    <a:lnTo>
                      <a:pt x="295" y="1111"/>
                    </a:lnTo>
                    <a:lnTo>
                      <a:pt x="291" y="1112"/>
                    </a:lnTo>
                    <a:lnTo>
                      <a:pt x="285" y="1114"/>
                    </a:lnTo>
                    <a:lnTo>
                      <a:pt x="280" y="1116"/>
                    </a:lnTo>
                    <a:lnTo>
                      <a:pt x="274" y="1119"/>
                    </a:lnTo>
                    <a:lnTo>
                      <a:pt x="268" y="1122"/>
                    </a:lnTo>
                    <a:lnTo>
                      <a:pt x="260" y="1127"/>
                    </a:lnTo>
                    <a:lnTo>
                      <a:pt x="253" y="1130"/>
                    </a:lnTo>
                    <a:lnTo>
                      <a:pt x="244" y="1135"/>
                    </a:lnTo>
                    <a:lnTo>
                      <a:pt x="236" y="1140"/>
                    </a:lnTo>
                    <a:lnTo>
                      <a:pt x="227" y="1145"/>
                    </a:lnTo>
                    <a:lnTo>
                      <a:pt x="219" y="1150"/>
                    </a:lnTo>
                    <a:lnTo>
                      <a:pt x="209" y="1157"/>
                    </a:lnTo>
                    <a:lnTo>
                      <a:pt x="201" y="1163"/>
                    </a:lnTo>
                    <a:lnTo>
                      <a:pt x="193" y="1169"/>
                    </a:lnTo>
                    <a:lnTo>
                      <a:pt x="185" y="1174"/>
                    </a:lnTo>
                    <a:lnTo>
                      <a:pt x="176" y="1181"/>
                    </a:lnTo>
                    <a:lnTo>
                      <a:pt x="168" y="1188"/>
                    </a:lnTo>
                    <a:lnTo>
                      <a:pt x="158" y="1196"/>
                    </a:lnTo>
                    <a:lnTo>
                      <a:pt x="149" y="1204"/>
                    </a:lnTo>
                    <a:lnTo>
                      <a:pt x="139" y="1214"/>
                    </a:lnTo>
                    <a:lnTo>
                      <a:pt x="130" y="1223"/>
                    </a:lnTo>
                    <a:lnTo>
                      <a:pt x="120" y="1233"/>
                    </a:lnTo>
                    <a:lnTo>
                      <a:pt x="110" y="1242"/>
                    </a:lnTo>
                    <a:lnTo>
                      <a:pt x="101" y="1252"/>
                    </a:lnTo>
                    <a:lnTo>
                      <a:pt x="91" y="1262"/>
                    </a:lnTo>
                    <a:lnTo>
                      <a:pt x="83" y="1272"/>
                    </a:lnTo>
                    <a:lnTo>
                      <a:pt x="75" y="1281"/>
                    </a:lnTo>
                    <a:lnTo>
                      <a:pt x="67" y="1291"/>
                    </a:lnTo>
                    <a:lnTo>
                      <a:pt x="60" y="1299"/>
                    </a:lnTo>
                    <a:lnTo>
                      <a:pt x="54" y="1307"/>
                    </a:lnTo>
                    <a:lnTo>
                      <a:pt x="49" y="1315"/>
                    </a:lnTo>
                    <a:lnTo>
                      <a:pt x="45" y="1322"/>
                    </a:lnTo>
                    <a:lnTo>
                      <a:pt x="41" y="1326"/>
                    </a:lnTo>
                    <a:lnTo>
                      <a:pt x="39" y="1330"/>
                    </a:lnTo>
                    <a:lnTo>
                      <a:pt x="38" y="1332"/>
                    </a:lnTo>
                    <a:lnTo>
                      <a:pt x="36" y="1334"/>
                    </a:lnTo>
                    <a:lnTo>
                      <a:pt x="35" y="1336"/>
                    </a:lnTo>
                    <a:lnTo>
                      <a:pt x="33" y="1337"/>
                    </a:lnTo>
                    <a:lnTo>
                      <a:pt x="33" y="1338"/>
                    </a:lnTo>
                    <a:lnTo>
                      <a:pt x="31" y="1341"/>
                    </a:lnTo>
                    <a:lnTo>
                      <a:pt x="30" y="1343"/>
                    </a:lnTo>
                    <a:lnTo>
                      <a:pt x="27" y="1348"/>
                    </a:lnTo>
                    <a:lnTo>
                      <a:pt x="25" y="1352"/>
                    </a:lnTo>
                    <a:lnTo>
                      <a:pt x="20" y="1359"/>
                    </a:lnTo>
                    <a:lnTo>
                      <a:pt x="14" y="1367"/>
                    </a:lnTo>
                    <a:lnTo>
                      <a:pt x="7" y="1377"/>
                    </a:lnTo>
                    <a:lnTo>
                      <a:pt x="0" y="1389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4" name="Freeform 48"/>
              <p:cNvSpPr>
                <a:spLocks noChangeAspect="1"/>
              </p:cNvSpPr>
              <p:nvPr/>
            </p:nvSpPr>
            <p:spPr bwMode="auto">
              <a:xfrm>
                <a:off x="2601" y="1337"/>
                <a:ext cx="589" cy="87"/>
              </a:xfrm>
              <a:custGeom>
                <a:avLst/>
                <a:gdLst/>
                <a:ahLst/>
                <a:cxnLst>
                  <a:cxn ang="0">
                    <a:pos x="1" y="211"/>
                  </a:cxn>
                  <a:cxn ang="0">
                    <a:pos x="2" y="211"/>
                  </a:cxn>
                  <a:cxn ang="0">
                    <a:pos x="3" y="211"/>
                  </a:cxn>
                  <a:cxn ang="0">
                    <a:pos x="3" y="212"/>
                  </a:cxn>
                  <a:cxn ang="0">
                    <a:pos x="3" y="212"/>
                  </a:cxn>
                  <a:cxn ang="0">
                    <a:pos x="5" y="212"/>
                  </a:cxn>
                  <a:cxn ang="0">
                    <a:pos x="12" y="212"/>
                  </a:cxn>
                  <a:cxn ang="0">
                    <a:pos x="25" y="211"/>
                  </a:cxn>
                  <a:cxn ang="0">
                    <a:pos x="41" y="208"/>
                  </a:cxn>
                  <a:cxn ang="0">
                    <a:pos x="60" y="207"/>
                  </a:cxn>
                  <a:cxn ang="0">
                    <a:pos x="81" y="203"/>
                  </a:cxn>
                  <a:cxn ang="0">
                    <a:pos x="103" y="199"/>
                  </a:cxn>
                  <a:cxn ang="0">
                    <a:pos x="130" y="193"/>
                  </a:cxn>
                  <a:cxn ang="0">
                    <a:pos x="156" y="187"/>
                  </a:cxn>
                  <a:cxn ang="0">
                    <a:pos x="181" y="179"/>
                  </a:cxn>
                  <a:cxn ang="0">
                    <a:pos x="203" y="173"/>
                  </a:cxn>
                  <a:cxn ang="0">
                    <a:pos x="224" y="168"/>
                  </a:cxn>
                  <a:cxn ang="0">
                    <a:pos x="258" y="165"/>
                  </a:cxn>
                  <a:cxn ang="0">
                    <a:pos x="304" y="162"/>
                  </a:cxn>
                  <a:cxn ang="0">
                    <a:pos x="356" y="165"/>
                  </a:cxn>
                  <a:cxn ang="0">
                    <a:pos x="409" y="167"/>
                  </a:cxn>
                  <a:cxn ang="0">
                    <a:pos x="461" y="172"/>
                  </a:cxn>
                  <a:cxn ang="0">
                    <a:pos x="519" y="175"/>
                  </a:cxn>
                  <a:cxn ang="0">
                    <a:pos x="578" y="176"/>
                  </a:cxn>
                  <a:cxn ang="0">
                    <a:pos x="638" y="173"/>
                  </a:cxn>
                  <a:cxn ang="0">
                    <a:pos x="689" y="168"/>
                  </a:cxn>
                  <a:cxn ang="0">
                    <a:pos x="729" y="159"/>
                  </a:cxn>
                  <a:cxn ang="0">
                    <a:pos x="762" y="150"/>
                  </a:cxn>
                  <a:cxn ang="0">
                    <a:pos x="803" y="139"/>
                  </a:cxn>
                  <a:cxn ang="0">
                    <a:pos x="845" y="128"/>
                  </a:cxn>
                  <a:cxn ang="0">
                    <a:pos x="888" y="117"/>
                  </a:cxn>
                  <a:cxn ang="0">
                    <a:pos x="923" y="110"/>
                  </a:cxn>
                  <a:cxn ang="0">
                    <a:pos x="952" y="103"/>
                  </a:cxn>
                  <a:cxn ang="0">
                    <a:pos x="986" y="97"/>
                  </a:cxn>
                  <a:cxn ang="0">
                    <a:pos x="1021" y="89"/>
                  </a:cxn>
                  <a:cxn ang="0">
                    <a:pos x="1053" y="83"/>
                  </a:cxn>
                  <a:cxn ang="0">
                    <a:pos x="1082" y="76"/>
                  </a:cxn>
                  <a:cxn ang="0">
                    <a:pos x="1102" y="73"/>
                  </a:cxn>
                  <a:cxn ang="0">
                    <a:pos x="1123" y="69"/>
                  </a:cxn>
                  <a:cxn ang="0">
                    <a:pos x="1143" y="65"/>
                  </a:cxn>
                  <a:cxn ang="0">
                    <a:pos x="1164" y="61"/>
                  </a:cxn>
                  <a:cxn ang="0">
                    <a:pos x="1182" y="57"/>
                  </a:cxn>
                  <a:cxn ang="0">
                    <a:pos x="1196" y="52"/>
                  </a:cxn>
                  <a:cxn ang="0">
                    <a:pos x="1209" y="49"/>
                  </a:cxn>
                  <a:cxn ang="0">
                    <a:pos x="1232" y="44"/>
                  </a:cxn>
                  <a:cxn ang="0">
                    <a:pos x="1261" y="37"/>
                  </a:cxn>
                  <a:cxn ang="0">
                    <a:pos x="1291" y="30"/>
                  </a:cxn>
                  <a:cxn ang="0">
                    <a:pos x="1321" y="24"/>
                  </a:cxn>
                  <a:cxn ang="0">
                    <a:pos x="1345" y="19"/>
                  </a:cxn>
                  <a:cxn ang="0">
                    <a:pos x="1355" y="17"/>
                  </a:cxn>
                  <a:cxn ang="0">
                    <a:pos x="1362" y="15"/>
                  </a:cxn>
                  <a:cxn ang="0">
                    <a:pos x="1372" y="13"/>
                  </a:cxn>
                  <a:cxn ang="0">
                    <a:pos x="1399" y="7"/>
                  </a:cxn>
                </a:cxnLst>
                <a:rect l="0" t="0" r="r" b="b"/>
                <a:pathLst>
                  <a:path w="1432" h="213">
                    <a:moveTo>
                      <a:pt x="0" y="210"/>
                    </a:moveTo>
                    <a:lnTo>
                      <a:pt x="0" y="211"/>
                    </a:lnTo>
                    <a:lnTo>
                      <a:pt x="1" y="211"/>
                    </a:lnTo>
                    <a:lnTo>
                      <a:pt x="1" y="211"/>
                    </a:lnTo>
                    <a:lnTo>
                      <a:pt x="2" y="211"/>
                    </a:lnTo>
                    <a:lnTo>
                      <a:pt x="2" y="211"/>
                    </a:lnTo>
                    <a:lnTo>
                      <a:pt x="2" y="211"/>
                    </a:lnTo>
                    <a:lnTo>
                      <a:pt x="2" y="211"/>
                    </a:lnTo>
                    <a:lnTo>
                      <a:pt x="3" y="211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5" y="212"/>
                    </a:lnTo>
                    <a:lnTo>
                      <a:pt x="5" y="212"/>
                    </a:lnTo>
                    <a:lnTo>
                      <a:pt x="7" y="212"/>
                    </a:lnTo>
                    <a:lnTo>
                      <a:pt x="9" y="212"/>
                    </a:lnTo>
                    <a:lnTo>
                      <a:pt x="12" y="212"/>
                    </a:lnTo>
                    <a:lnTo>
                      <a:pt x="16" y="212"/>
                    </a:lnTo>
                    <a:lnTo>
                      <a:pt x="20" y="211"/>
                    </a:lnTo>
                    <a:lnTo>
                      <a:pt x="25" y="211"/>
                    </a:lnTo>
                    <a:lnTo>
                      <a:pt x="31" y="210"/>
                    </a:lnTo>
                    <a:lnTo>
                      <a:pt x="35" y="210"/>
                    </a:lnTo>
                    <a:lnTo>
                      <a:pt x="41" y="208"/>
                    </a:lnTo>
                    <a:lnTo>
                      <a:pt x="47" y="208"/>
                    </a:lnTo>
                    <a:lnTo>
                      <a:pt x="54" y="207"/>
                    </a:lnTo>
                    <a:lnTo>
                      <a:pt x="60" y="207"/>
                    </a:lnTo>
                    <a:lnTo>
                      <a:pt x="67" y="205"/>
                    </a:lnTo>
                    <a:lnTo>
                      <a:pt x="73" y="204"/>
                    </a:lnTo>
                    <a:lnTo>
                      <a:pt x="81" y="203"/>
                    </a:lnTo>
                    <a:lnTo>
                      <a:pt x="87" y="202"/>
                    </a:lnTo>
                    <a:lnTo>
                      <a:pt x="95" y="200"/>
                    </a:lnTo>
                    <a:lnTo>
                      <a:pt x="103" y="199"/>
                    </a:lnTo>
                    <a:lnTo>
                      <a:pt x="112" y="197"/>
                    </a:lnTo>
                    <a:lnTo>
                      <a:pt x="120" y="196"/>
                    </a:lnTo>
                    <a:lnTo>
                      <a:pt x="130" y="193"/>
                    </a:lnTo>
                    <a:lnTo>
                      <a:pt x="138" y="192"/>
                    </a:lnTo>
                    <a:lnTo>
                      <a:pt x="148" y="189"/>
                    </a:lnTo>
                    <a:lnTo>
                      <a:pt x="156" y="187"/>
                    </a:lnTo>
                    <a:lnTo>
                      <a:pt x="165" y="184"/>
                    </a:lnTo>
                    <a:lnTo>
                      <a:pt x="173" y="183"/>
                    </a:lnTo>
                    <a:lnTo>
                      <a:pt x="181" y="179"/>
                    </a:lnTo>
                    <a:lnTo>
                      <a:pt x="189" y="177"/>
                    </a:lnTo>
                    <a:lnTo>
                      <a:pt x="197" y="175"/>
                    </a:lnTo>
                    <a:lnTo>
                      <a:pt x="203" y="173"/>
                    </a:lnTo>
                    <a:lnTo>
                      <a:pt x="210" y="170"/>
                    </a:lnTo>
                    <a:lnTo>
                      <a:pt x="215" y="169"/>
                    </a:lnTo>
                    <a:lnTo>
                      <a:pt x="224" y="168"/>
                    </a:lnTo>
                    <a:lnTo>
                      <a:pt x="234" y="167"/>
                    </a:lnTo>
                    <a:lnTo>
                      <a:pt x="246" y="165"/>
                    </a:lnTo>
                    <a:lnTo>
                      <a:pt x="258" y="165"/>
                    </a:lnTo>
                    <a:lnTo>
                      <a:pt x="272" y="164"/>
                    </a:lnTo>
                    <a:lnTo>
                      <a:pt x="288" y="164"/>
                    </a:lnTo>
                    <a:lnTo>
                      <a:pt x="304" y="162"/>
                    </a:lnTo>
                    <a:lnTo>
                      <a:pt x="321" y="164"/>
                    </a:lnTo>
                    <a:lnTo>
                      <a:pt x="338" y="164"/>
                    </a:lnTo>
                    <a:lnTo>
                      <a:pt x="356" y="165"/>
                    </a:lnTo>
                    <a:lnTo>
                      <a:pt x="374" y="165"/>
                    </a:lnTo>
                    <a:lnTo>
                      <a:pt x="392" y="166"/>
                    </a:lnTo>
                    <a:lnTo>
                      <a:pt x="409" y="167"/>
                    </a:lnTo>
                    <a:lnTo>
                      <a:pt x="426" y="169"/>
                    </a:lnTo>
                    <a:lnTo>
                      <a:pt x="444" y="170"/>
                    </a:lnTo>
                    <a:lnTo>
                      <a:pt x="461" y="172"/>
                    </a:lnTo>
                    <a:lnTo>
                      <a:pt x="479" y="174"/>
                    </a:lnTo>
                    <a:lnTo>
                      <a:pt x="499" y="175"/>
                    </a:lnTo>
                    <a:lnTo>
                      <a:pt x="519" y="175"/>
                    </a:lnTo>
                    <a:lnTo>
                      <a:pt x="538" y="176"/>
                    </a:lnTo>
                    <a:lnTo>
                      <a:pt x="559" y="176"/>
                    </a:lnTo>
                    <a:lnTo>
                      <a:pt x="578" y="176"/>
                    </a:lnTo>
                    <a:lnTo>
                      <a:pt x="600" y="175"/>
                    </a:lnTo>
                    <a:lnTo>
                      <a:pt x="619" y="175"/>
                    </a:lnTo>
                    <a:lnTo>
                      <a:pt x="638" y="173"/>
                    </a:lnTo>
                    <a:lnTo>
                      <a:pt x="656" y="172"/>
                    </a:lnTo>
                    <a:lnTo>
                      <a:pt x="674" y="169"/>
                    </a:lnTo>
                    <a:lnTo>
                      <a:pt x="689" y="168"/>
                    </a:lnTo>
                    <a:lnTo>
                      <a:pt x="704" y="165"/>
                    </a:lnTo>
                    <a:lnTo>
                      <a:pt x="716" y="162"/>
                    </a:lnTo>
                    <a:lnTo>
                      <a:pt x="729" y="159"/>
                    </a:lnTo>
                    <a:lnTo>
                      <a:pt x="738" y="157"/>
                    </a:lnTo>
                    <a:lnTo>
                      <a:pt x="750" y="153"/>
                    </a:lnTo>
                    <a:lnTo>
                      <a:pt x="762" y="150"/>
                    </a:lnTo>
                    <a:lnTo>
                      <a:pt x="775" y="146"/>
                    </a:lnTo>
                    <a:lnTo>
                      <a:pt x="788" y="143"/>
                    </a:lnTo>
                    <a:lnTo>
                      <a:pt x="803" y="139"/>
                    </a:lnTo>
                    <a:lnTo>
                      <a:pt x="818" y="136"/>
                    </a:lnTo>
                    <a:lnTo>
                      <a:pt x="832" y="131"/>
                    </a:lnTo>
                    <a:lnTo>
                      <a:pt x="845" y="128"/>
                    </a:lnTo>
                    <a:lnTo>
                      <a:pt x="860" y="125"/>
                    </a:lnTo>
                    <a:lnTo>
                      <a:pt x="874" y="121"/>
                    </a:lnTo>
                    <a:lnTo>
                      <a:pt x="888" y="117"/>
                    </a:lnTo>
                    <a:lnTo>
                      <a:pt x="900" y="115"/>
                    </a:lnTo>
                    <a:lnTo>
                      <a:pt x="912" y="112"/>
                    </a:lnTo>
                    <a:lnTo>
                      <a:pt x="923" y="110"/>
                    </a:lnTo>
                    <a:lnTo>
                      <a:pt x="933" y="106"/>
                    </a:lnTo>
                    <a:lnTo>
                      <a:pt x="943" y="105"/>
                    </a:lnTo>
                    <a:lnTo>
                      <a:pt x="952" y="103"/>
                    </a:lnTo>
                    <a:lnTo>
                      <a:pt x="963" y="102"/>
                    </a:lnTo>
                    <a:lnTo>
                      <a:pt x="975" y="98"/>
                    </a:lnTo>
                    <a:lnTo>
                      <a:pt x="986" y="97"/>
                    </a:lnTo>
                    <a:lnTo>
                      <a:pt x="998" y="93"/>
                    </a:lnTo>
                    <a:lnTo>
                      <a:pt x="1009" y="92"/>
                    </a:lnTo>
                    <a:lnTo>
                      <a:pt x="1021" y="89"/>
                    </a:lnTo>
                    <a:lnTo>
                      <a:pt x="1031" y="87"/>
                    </a:lnTo>
                    <a:lnTo>
                      <a:pt x="1043" y="85"/>
                    </a:lnTo>
                    <a:lnTo>
                      <a:pt x="1053" y="83"/>
                    </a:lnTo>
                    <a:lnTo>
                      <a:pt x="1064" y="80"/>
                    </a:lnTo>
                    <a:lnTo>
                      <a:pt x="1072" y="78"/>
                    </a:lnTo>
                    <a:lnTo>
                      <a:pt x="1082" y="76"/>
                    </a:lnTo>
                    <a:lnTo>
                      <a:pt x="1089" y="75"/>
                    </a:lnTo>
                    <a:lnTo>
                      <a:pt x="1097" y="73"/>
                    </a:lnTo>
                    <a:lnTo>
                      <a:pt x="1102" y="73"/>
                    </a:lnTo>
                    <a:lnTo>
                      <a:pt x="1108" y="72"/>
                    </a:lnTo>
                    <a:lnTo>
                      <a:pt x="1115" y="71"/>
                    </a:lnTo>
                    <a:lnTo>
                      <a:pt x="1123" y="69"/>
                    </a:lnTo>
                    <a:lnTo>
                      <a:pt x="1129" y="68"/>
                    </a:lnTo>
                    <a:lnTo>
                      <a:pt x="1137" y="67"/>
                    </a:lnTo>
                    <a:lnTo>
                      <a:pt x="1143" y="65"/>
                    </a:lnTo>
                    <a:lnTo>
                      <a:pt x="1151" y="64"/>
                    </a:lnTo>
                    <a:lnTo>
                      <a:pt x="1158" y="62"/>
                    </a:lnTo>
                    <a:lnTo>
                      <a:pt x="1164" y="61"/>
                    </a:lnTo>
                    <a:lnTo>
                      <a:pt x="1170" y="59"/>
                    </a:lnTo>
                    <a:lnTo>
                      <a:pt x="1177" y="58"/>
                    </a:lnTo>
                    <a:lnTo>
                      <a:pt x="1182" y="57"/>
                    </a:lnTo>
                    <a:lnTo>
                      <a:pt x="1188" y="55"/>
                    </a:lnTo>
                    <a:lnTo>
                      <a:pt x="1192" y="54"/>
                    </a:lnTo>
                    <a:lnTo>
                      <a:pt x="1196" y="52"/>
                    </a:lnTo>
                    <a:lnTo>
                      <a:pt x="1199" y="52"/>
                    </a:lnTo>
                    <a:lnTo>
                      <a:pt x="1204" y="50"/>
                    </a:lnTo>
                    <a:lnTo>
                      <a:pt x="1209" y="49"/>
                    </a:lnTo>
                    <a:lnTo>
                      <a:pt x="1217" y="47"/>
                    </a:lnTo>
                    <a:lnTo>
                      <a:pt x="1224" y="45"/>
                    </a:lnTo>
                    <a:lnTo>
                      <a:pt x="1232" y="44"/>
                    </a:lnTo>
                    <a:lnTo>
                      <a:pt x="1241" y="42"/>
                    </a:lnTo>
                    <a:lnTo>
                      <a:pt x="1251" y="39"/>
                    </a:lnTo>
                    <a:lnTo>
                      <a:pt x="1261" y="37"/>
                    </a:lnTo>
                    <a:lnTo>
                      <a:pt x="1270" y="35"/>
                    </a:lnTo>
                    <a:lnTo>
                      <a:pt x="1280" y="34"/>
                    </a:lnTo>
                    <a:lnTo>
                      <a:pt x="1291" y="30"/>
                    </a:lnTo>
                    <a:lnTo>
                      <a:pt x="1301" y="29"/>
                    </a:lnTo>
                    <a:lnTo>
                      <a:pt x="1311" y="26"/>
                    </a:lnTo>
                    <a:lnTo>
                      <a:pt x="1321" y="24"/>
                    </a:lnTo>
                    <a:lnTo>
                      <a:pt x="1331" y="21"/>
                    </a:lnTo>
                    <a:lnTo>
                      <a:pt x="1339" y="21"/>
                    </a:lnTo>
                    <a:lnTo>
                      <a:pt x="1345" y="19"/>
                    </a:lnTo>
                    <a:lnTo>
                      <a:pt x="1349" y="19"/>
                    </a:lnTo>
                    <a:lnTo>
                      <a:pt x="1354" y="17"/>
                    </a:lnTo>
                    <a:lnTo>
                      <a:pt x="1355" y="17"/>
                    </a:lnTo>
                    <a:lnTo>
                      <a:pt x="1358" y="17"/>
                    </a:lnTo>
                    <a:lnTo>
                      <a:pt x="1359" y="17"/>
                    </a:lnTo>
                    <a:lnTo>
                      <a:pt x="1362" y="15"/>
                    </a:lnTo>
                    <a:lnTo>
                      <a:pt x="1364" y="15"/>
                    </a:lnTo>
                    <a:lnTo>
                      <a:pt x="1368" y="14"/>
                    </a:lnTo>
                    <a:lnTo>
                      <a:pt x="1372" y="13"/>
                    </a:lnTo>
                    <a:lnTo>
                      <a:pt x="1380" y="11"/>
                    </a:lnTo>
                    <a:lnTo>
                      <a:pt x="1388" y="10"/>
                    </a:lnTo>
                    <a:lnTo>
                      <a:pt x="1399" y="7"/>
                    </a:lnTo>
                    <a:lnTo>
                      <a:pt x="1413" y="4"/>
                    </a:lnTo>
                    <a:lnTo>
                      <a:pt x="1431" y="0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5" name="Freeform 49"/>
              <p:cNvSpPr>
                <a:spLocks noChangeAspect="1"/>
              </p:cNvSpPr>
              <p:nvPr/>
            </p:nvSpPr>
            <p:spPr bwMode="auto">
              <a:xfrm>
                <a:off x="2529" y="1059"/>
                <a:ext cx="720" cy="105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6"/>
                  </a:cxn>
                  <a:cxn ang="0">
                    <a:pos x="1" y="7"/>
                  </a:cxn>
                  <a:cxn ang="0">
                    <a:pos x="2" y="21"/>
                  </a:cxn>
                  <a:cxn ang="0">
                    <a:pos x="7" y="85"/>
                  </a:cxn>
                  <a:cxn ang="0">
                    <a:pos x="11" y="184"/>
                  </a:cxn>
                  <a:cxn ang="0">
                    <a:pos x="19" y="294"/>
                  </a:cxn>
                  <a:cxn ang="0">
                    <a:pos x="32" y="409"/>
                  </a:cxn>
                  <a:cxn ang="0">
                    <a:pos x="51" y="504"/>
                  </a:cxn>
                  <a:cxn ang="0">
                    <a:pos x="70" y="554"/>
                  </a:cxn>
                  <a:cxn ang="0">
                    <a:pos x="87" y="588"/>
                  </a:cxn>
                  <a:cxn ang="0">
                    <a:pos x="106" y="621"/>
                  </a:cxn>
                  <a:cxn ang="0">
                    <a:pos x="118" y="644"/>
                  </a:cxn>
                  <a:cxn ang="0">
                    <a:pos x="126" y="669"/>
                  </a:cxn>
                  <a:cxn ang="0">
                    <a:pos x="141" y="705"/>
                  </a:cxn>
                  <a:cxn ang="0">
                    <a:pos x="155" y="744"/>
                  </a:cxn>
                  <a:cxn ang="0">
                    <a:pos x="167" y="783"/>
                  </a:cxn>
                  <a:cxn ang="0">
                    <a:pos x="176" y="828"/>
                  </a:cxn>
                  <a:cxn ang="0">
                    <a:pos x="180" y="867"/>
                  </a:cxn>
                  <a:cxn ang="0">
                    <a:pos x="180" y="897"/>
                  </a:cxn>
                  <a:cxn ang="0">
                    <a:pos x="192" y="932"/>
                  </a:cxn>
                  <a:cxn ang="0">
                    <a:pos x="214" y="968"/>
                  </a:cxn>
                  <a:cxn ang="0">
                    <a:pos x="241" y="997"/>
                  </a:cxn>
                  <a:cxn ang="0">
                    <a:pos x="278" y="1027"/>
                  </a:cxn>
                  <a:cxn ang="0">
                    <a:pos x="317" y="1055"/>
                  </a:cxn>
                  <a:cxn ang="0">
                    <a:pos x="348" y="1075"/>
                  </a:cxn>
                  <a:cxn ang="0">
                    <a:pos x="387" y="1106"/>
                  </a:cxn>
                  <a:cxn ang="0">
                    <a:pos x="434" y="1151"/>
                  </a:cxn>
                  <a:cxn ang="0">
                    <a:pos x="479" y="1199"/>
                  </a:cxn>
                  <a:cxn ang="0">
                    <a:pos x="525" y="1255"/>
                  </a:cxn>
                  <a:cxn ang="0">
                    <a:pos x="585" y="1322"/>
                  </a:cxn>
                  <a:cxn ang="0">
                    <a:pos x="639" y="1381"/>
                  </a:cxn>
                  <a:cxn ang="0">
                    <a:pos x="691" y="1437"/>
                  </a:cxn>
                  <a:cxn ang="0">
                    <a:pos x="758" y="1513"/>
                  </a:cxn>
                  <a:cxn ang="0">
                    <a:pos x="824" y="1589"/>
                  </a:cxn>
                  <a:cxn ang="0">
                    <a:pos x="878" y="1656"/>
                  </a:cxn>
                  <a:cxn ang="0">
                    <a:pos x="932" y="1730"/>
                  </a:cxn>
                  <a:cxn ang="0">
                    <a:pos x="977" y="1800"/>
                  </a:cxn>
                  <a:cxn ang="0">
                    <a:pos x="1006" y="1849"/>
                  </a:cxn>
                  <a:cxn ang="0">
                    <a:pos x="1060" y="1926"/>
                  </a:cxn>
                  <a:cxn ang="0">
                    <a:pos x="1137" y="2021"/>
                  </a:cxn>
                  <a:cxn ang="0">
                    <a:pos x="1216" y="2113"/>
                  </a:cxn>
                  <a:cxn ang="0">
                    <a:pos x="1313" y="2210"/>
                  </a:cxn>
                  <a:cxn ang="0">
                    <a:pos x="1416" y="2305"/>
                  </a:cxn>
                  <a:cxn ang="0">
                    <a:pos x="1500" y="2371"/>
                  </a:cxn>
                  <a:cxn ang="0">
                    <a:pos x="1564" y="2419"/>
                  </a:cxn>
                  <a:cxn ang="0">
                    <a:pos x="1622" y="2461"/>
                  </a:cxn>
                  <a:cxn ang="0">
                    <a:pos x="1660" y="2488"/>
                  </a:cxn>
                  <a:cxn ang="0">
                    <a:pos x="1676" y="2501"/>
                  </a:cxn>
                  <a:cxn ang="0">
                    <a:pos x="1696" y="2519"/>
                  </a:cxn>
                  <a:cxn ang="0">
                    <a:pos x="1714" y="2537"/>
                  </a:cxn>
                  <a:cxn ang="0">
                    <a:pos x="1725" y="2549"/>
                  </a:cxn>
                  <a:cxn ang="0">
                    <a:pos x="1730" y="2552"/>
                  </a:cxn>
                  <a:cxn ang="0">
                    <a:pos x="1737" y="2562"/>
                  </a:cxn>
                </a:cxnLst>
                <a:rect l="0" t="0" r="r" b="b"/>
                <a:pathLst>
                  <a:path w="1751" h="2574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2" y="21"/>
                    </a:lnTo>
                    <a:lnTo>
                      <a:pt x="3" y="30"/>
                    </a:lnTo>
                    <a:lnTo>
                      <a:pt x="3" y="42"/>
                    </a:lnTo>
                    <a:lnTo>
                      <a:pt x="4" y="54"/>
                    </a:lnTo>
                    <a:lnTo>
                      <a:pt x="5" y="70"/>
                    </a:lnTo>
                    <a:lnTo>
                      <a:pt x="7" y="85"/>
                    </a:lnTo>
                    <a:lnTo>
                      <a:pt x="7" y="104"/>
                    </a:lnTo>
                    <a:lnTo>
                      <a:pt x="8" y="122"/>
                    </a:lnTo>
                    <a:lnTo>
                      <a:pt x="9" y="143"/>
                    </a:lnTo>
                    <a:lnTo>
                      <a:pt x="11" y="162"/>
                    </a:lnTo>
                    <a:lnTo>
                      <a:pt x="11" y="184"/>
                    </a:lnTo>
                    <a:lnTo>
                      <a:pt x="13" y="205"/>
                    </a:lnTo>
                    <a:lnTo>
                      <a:pt x="15" y="227"/>
                    </a:lnTo>
                    <a:lnTo>
                      <a:pt x="16" y="249"/>
                    </a:lnTo>
                    <a:lnTo>
                      <a:pt x="17" y="272"/>
                    </a:lnTo>
                    <a:lnTo>
                      <a:pt x="19" y="294"/>
                    </a:lnTo>
                    <a:lnTo>
                      <a:pt x="21" y="318"/>
                    </a:lnTo>
                    <a:lnTo>
                      <a:pt x="24" y="341"/>
                    </a:lnTo>
                    <a:lnTo>
                      <a:pt x="26" y="364"/>
                    </a:lnTo>
                    <a:lnTo>
                      <a:pt x="29" y="387"/>
                    </a:lnTo>
                    <a:lnTo>
                      <a:pt x="32" y="409"/>
                    </a:lnTo>
                    <a:lnTo>
                      <a:pt x="36" y="430"/>
                    </a:lnTo>
                    <a:lnTo>
                      <a:pt x="40" y="451"/>
                    </a:lnTo>
                    <a:lnTo>
                      <a:pt x="43" y="470"/>
                    </a:lnTo>
                    <a:lnTo>
                      <a:pt x="46" y="488"/>
                    </a:lnTo>
                    <a:lnTo>
                      <a:pt x="51" y="504"/>
                    </a:lnTo>
                    <a:lnTo>
                      <a:pt x="54" y="519"/>
                    </a:lnTo>
                    <a:lnTo>
                      <a:pt x="58" y="531"/>
                    </a:lnTo>
                    <a:lnTo>
                      <a:pt x="61" y="541"/>
                    </a:lnTo>
                    <a:lnTo>
                      <a:pt x="66" y="547"/>
                    </a:lnTo>
                    <a:lnTo>
                      <a:pt x="70" y="554"/>
                    </a:lnTo>
                    <a:lnTo>
                      <a:pt x="73" y="561"/>
                    </a:lnTo>
                    <a:lnTo>
                      <a:pt x="76" y="568"/>
                    </a:lnTo>
                    <a:lnTo>
                      <a:pt x="80" y="574"/>
                    </a:lnTo>
                    <a:lnTo>
                      <a:pt x="84" y="582"/>
                    </a:lnTo>
                    <a:lnTo>
                      <a:pt x="87" y="588"/>
                    </a:lnTo>
                    <a:lnTo>
                      <a:pt x="91" y="595"/>
                    </a:lnTo>
                    <a:lnTo>
                      <a:pt x="95" y="602"/>
                    </a:lnTo>
                    <a:lnTo>
                      <a:pt x="99" y="609"/>
                    </a:lnTo>
                    <a:lnTo>
                      <a:pt x="102" y="615"/>
                    </a:lnTo>
                    <a:lnTo>
                      <a:pt x="106" y="621"/>
                    </a:lnTo>
                    <a:lnTo>
                      <a:pt x="109" y="627"/>
                    </a:lnTo>
                    <a:lnTo>
                      <a:pt x="110" y="633"/>
                    </a:lnTo>
                    <a:lnTo>
                      <a:pt x="114" y="637"/>
                    </a:lnTo>
                    <a:lnTo>
                      <a:pt x="115" y="641"/>
                    </a:lnTo>
                    <a:lnTo>
                      <a:pt x="118" y="644"/>
                    </a:lnTo>
                    <a:lnTo>
                      <a:pt x="119" y="648"/>
                    </a:lnTo>
                    <a:lnTo>
                      <a:pt x="121" y="652"/>
                    </a:lnTo>
                    <a:lnTo>
                      <a:pt x="122" y="658"/>
                    </a:lnTo>
                    <a:lnTo>
                      <a:pt x="124" y="663"/>
                    </a:lnTo>
                    <a:lnTo>
                      <a:pt x="126" y="669"/>
                    </a:lnTo>
                    <a:lnTo>
                      <a:pt x="129" y="676"/>
                    </a:lnTo>
                    <a:lnTo>
                      <a:pt x="132" y="683"/>
                    </a:lnTo>
                    <a:lnTo>
                      <a:pt x="135" y="689"/>
                    </a:lnTo>
                    <a:lnTo>
                      <a:pt x="138" y="698"/>
                    </a:lnTo>
                    <a:lnTo>
                      <a:pt x="141" y="705"/>
                    </a:lnTo>
                    <a:lnTo>
                      <a:pt x="144" y="713"/>
                    </a:lnTo>
                    <a:lnTo>
                      <a:pt x="147" y="721"/>
                    </a:lnTo>
                    <a:lnTo>
                      <a:pt x="149" y="729"/>
                    </a:lnTo>
                    <a:lnTo>
                      <a:pt x="153" y="737"/>
                    </a:lnTo>
                    <a:lnTo>
                      <a:pt x="155" y="744"/>
                    </a:lnTo>
                    <a:lnTo>
                      <a:pt x="159" y="751"/>
                    </a:lnTo>
                    <a:lnTo>
                      <a:pt x="160" y="759"/>
                    </a:lnTo>
                    <a:lnTo>
                      <a:pt x="162" y="766"/>
                    </a:lnTo>
                    <a:lnTo>
                      <a:pt x="164" y="775"/>
                    </a:lnTo>
                    <a:lnTo>
                      <a:pt x="167" y="783"/>
                    </a:lnTo>
                    <a:lnTo>
                      <a:pt x="169" y="793"/>
                    </a:lnTo>
                    <a:lnTo>
                      <a:pt x="171" y="801"/>
                    </a:lnTo>
                    <a:lnTo>
                      <a:pt x="172" y="810"/>
                    </a:lnTo>
                    <a:lnTo>
                      <a:pt x="175" y="818"/>
                    </a:lnTo>
                    <a:lnTo>
                      <a:pt x="176" y="828"/>
                    </a:lnTo>
                    <a:lnTo>
                      <a:pt x="177" y="836"/>
                    </a:lnTo>
                    <a:lnTo>
                      <a:pt x="178" y="845"/>
                    </a:lnTo>
                    <a:lnTo>
                      <a:pt x="179" y="852"/>
                    </a:lnTo>
                    <a:lnTo>
                      <a:pt x="179" y="861"/>
                    </a:lnTo>
                    <a:lnTo>
                      <a:pt x="180" y="867"/>
                    </a:lnTo>
                    <a:lnTo>
                      <a:pt x="180" y="874"/>
                    </a:lnTo>
                    <a:lnTo>
                      <a:pt x="180" y="879"/>
                    </a:lnTo>
                    <a:lnTo>
                      <a:pt x="179" y="884"/>
                    </a:lnTo>
                    <a:lnTo>
                      <a:pt x="179" y="890"/>
                    </a:lnTo>
                    <a:lnTo>
                      <a:pt x="180" y="897"/>
                    </a:lnTo>
                    <a:lnTo>
                      <a:pt x="182" y="903"/>
                    </a:lnTo>
                    <a:lnTo>
                      <a:pt x="183" y="911"/>
                    </a:lnTo>
                    <a:lnTo>
                      <a:pt x="185" y="918"/>
                    </a:lnTo>
                    <a:lnTo>
                      <a:pt x="188" y="925"/>
                    </a:lnTo>
                    <a:lnTo>
                      <a:pt x="192" y="932"/>
                    </a:lnTo>
                    <a:lnTo>
                      <a:pt x="195" y="940"/>
                    </a:lnTo>
                    <a:lnTo>
                      <a:pt x="199" y="947"/>
                    </a:lnTo>
                    <a:lnTo>
                      <a:pt x="204" y="955"/>
                    </a:lnTo>
                    <a:lnTo>
                      <a:pt x="209" y="961"/>
                    </a:lnTo>
                    <a:lnTo>
                      <a:pt x="214" y="968"/>
                    </a:lnTo>
                    <a:lnTo>
                      <a:pt x="218" y="975"/>
                    </a:lnTo>
                    <a:lnTo>
                      <a:pt x="223" y="980"/>
                    </a:lnTo>
                    <a:lnTo>
                      <a:pt x="229" y="985"/>
                    </a:lnTo>
                    <a:lnTo>
                      <a:pt x="234" y="992"/>
                    </a:lnTo>
                    <a:lnTo>
                      <a:pt x="241" y="997"/>
                    </a:lnTo>
                    <a:lnTo>
                      <a:pt x="247" y="1003"/>
                    </a:lnTo>
                    <a:lnTo>
                      <a:pt x="254" y="1008"/>
                    </a:lnTo>
                    <a:lnTo>
                      <a:pt x="261" y="1014"/>
                    </a:lnTo>
                    <a:lnTo>
                      <a:pt x="270" y="1020"/>
                    </a:lnTo>
                    <a:lnTo>
                      <a:pt x="278" y="1027"/>
                    </a:lnTo>
                    <a:lnTo>
                      <a:pt x="286" y="1032"/>
                    </a:lnTo>
                    <a:lnTo>
                      <a:pt x="293" y="1038"/>
                    </a:lnTo>
                    <a:lnTo>
                      <a:pt x="301" y="1044"/>
                    </a:lnTo>
                    <a:lnTo>
                      <a:pt x="309" y="1050"/>
                    </a:lnTo>
                    <a:lnTo>
                      <a:pt x="317" y="1055"/>
                    </a:lnTo>
                    <a:lnTo>
                      <a:pt x="323" y="1060"/>
                    </a:lnTo>
                    <a:lnTo>
                      <a:pt x="330" y="1064"/>
                    </a:lnTo>
                    <a:lnTo>
                      <a:pt x="337" y="1068"/>
                    </a:lnTo>
                    <a:lnTo>
                      <a:pt x="344" y="1071"/>
                    </a:lnTo>
                    <a:lnTo>
                      <a:pt x="348" y="1075"/>
                    </a:lnTo>
                    <a:lnTo>
                      <a:pt x="355" y="1079"/>
                    </a:lnTo>
                    <a:lnTo>
                      <a:pt x="362" y="1085"/>
                    </a:lnTo>
                    <a:lnTo>
                      <a:pt x="370" y="1091"/>
                    </a:lnTo>
                    <a:lnTo>
                      <a:pt x="378" y="1099"/>
                    </a:lnTo>
                    <a:lnTo>
                      <a:pt x="387" y="1106"/>
                    </a:lnTo>
                    <a:lnTo>
                      <a:pt x="396" y="1114"/>
                    </a:lnTo>
                    <a:lnTo>
                      <a:pt x="406" y="1123"/>
                    </a:lnTo>
                    <a:lnTo>
                      <a:pt x="415" y="1133"/>
                    </a:lnTo>
                    <a:lnTo>
                      <a:pt x="424" y="1142"/>
                    </a:lnTo>
                    <a:lnTo>
                      <a:pt x="434" y="1151"/>
                    </a:lnTo>
                    <a:lnTo>
                      <a:pt x="444" y="1161"/>
                    </a:lnTo>
                    <a:lnTo>
                      <a:pt x="452" y="1171"/>
                    </a:lnTo>
                    <a:lnTo>
                      <a:pt x="462" y="1180"/>
                    </a:lnTo>
                    <a:lnTo>
                      <a:pt x="470" y="1190"/>
                    </a:lnTo>
                    <a:lnTo>
                      <a:pt x="479" y="1199"/>
                    </a:lnTo>
                    <a:lnTo>
                      <a:pt x="486" y="1209"/>
                    </a:lnTo>
                    <a:lnTo>
                      <a:pt x="495" y="1219"/>
                    </a:lnTo>
                    <a:lnTo>
                      <a:pt x="505" y="1231"/>
                    </a:lnTo>
                    <a:lnTo>
                      <a:pt x="515" y="1242"/>
                    </a:lnTo>
                    <a:lnTo>
                      <a:pt x="525" y="1255"/>
                    </a:lnTo>
                    <a:lnTo>
                      <a:pt x="537" y="1268"/>
                    </a:lnTo>
                    <a:lnTo>
                      <a:pt x="548" y="1281"/>
                    </a:lnTo>
                    <a:lnTo>
                      <a:pt x="561" y="1295"/>
                    </a:lnTo>
                    <a:lnTo>
                      <a:pt x="573" y="1309"/>
                    </a:lnTo>
                    <a:lnTo>
                      <a:pt x="585" y="1322"/>
                    </a:lnTo>
                    <a:lnTo>
                      <a:pt x="596" y="1335"/>
                    </a:lnTo>
                    <a:lnTo>
                      <a:pt x="608" y="1347"/>
                    </a:lnTo>
                    <a:lnTo>
                      <a:pt x="618" y="1360"/>
                    </a:lnTo>
                    <a:lnTo>
                      <a:pt x="629" y="1371"/>
                    </a:lnTo>
                    <a:lnTo>
                      <a:pt x="639" y="1381"/>
                    </a:lnTo>
                    <a:lnTo>
                      <a:pt x="649" y="1391"/>
                    </a:lnTo>
                    <a:lnTo>
                      <a:pt x="658" y="1401"/>
                    </a:lnTo>
                    <a:lnTo>
                      <a:pt x="668" y="1412"/>
                    </a:lnTo>
                    <a:lnTo>
                      <a:pt x="679" y="1424"/>
                    </a:lnTo>
                    <a:lnTo>
                      <a:pt x="691" y="1437"/>
                    </a:lnTo>
                    <a:lnTo>
                      <a:pt x="704" y="1452"/>
                    </a:lnTo>
                    <a:lnTo>
                      <a:pt x="717" y="1466"/>
                    </a:lnTo>
                    <a:lnTo>
                      <a:pt x="731" y="1482"/>
                    </a:lnTo>
                    <a:lnTo>
                      <a:pt x="745" y="1497"/>
                    </a:lnTo>
                    <a:lnTo>
                      <a:pt x="758" y="1513"/>
                    </a:lnTo>
                    <a:lnTo>
                      <a:pt x="773" y="1529"/>
                    </a:lnTo>
                    <a:lnTo>
                      <a:pt x="786" y="1545"/>
                    </a:lnTo>
                    <a:lnTo>
                      <a:pt x="800" y="1560"/>
                    </a:lnTo>
                    <a:lnTo>
                      <a:pt x="812" y="1575"/>
                    </a:lnTo>
                    <a:lnTo>
                      <a:pt x="824" y="1589"/>
                    </a:lnTo>
                    <a:lnTo>
                      <a:pt x="836" y="1603"/>
                    </a:lnTo>
                    <a:lnTo>
                      <a:pt x="847" y="1615"/>
                    </a:lnTo>
                    <a:lnTo>
                      <a:pt x="857" y="1628"/>
                    </a:lnTo>
                    <a:lnTo>
                      <a:pt x="868" y="1641"/>
                    </a:lnTo>
                    <a:lnTo>
                      <a:pt x="878" y="1656"/>
                    </a:lnTo>
                    <a:lnTo>
                      <a:pt x="889" y="1670"/>
                    </a:lnTo>
                    <a:lnTo>
                      <a:pt x="899" y="1685"/>
                    </a:lnTo>
                    <a:lnTo>
                      <a:pt x="910" y="1700"/>
                    </a:lnTo>
                    <a:lnTo>
                      <a:pt x="921" y="1715"/>
                    </a:lnTo>
                    <a:lnTo>
                      <a:pt x="932" y="1730"/>
                    </a:lnTo>
                    <a:lnTo>
                      <a:pt x="942" y="1745"/>
                    </a:lnTo>
                    <a:lnTo>
                      <a:pt x="952" y="1760"/>
                    </a:lnTo>
                    <a:lnTo>
                      <a:pt x="960" y="1774"/>
                    </a:lnTo>
                    <a:lnTo>
                      <a:pt x="970" y="1786"/>
                    </a:lnTo>
                    <a:lnTo>
                      <a:pt x="977" y="1800"/>
                    </a:lnTo>
                    <a:lnTo>
                      <a:pt x="984" y="1810"/>
                    </a:lnTo>
                    <a:lnTo>
                      <a:pt x="989" y="1821"/>
                    </a:lnTo>
                    <a:lnTo>
                      <a:pt x="995" y="1829"/>
                    </a:lnTo>
                    <a:lnTo>
                      <a:pt x="999" y="1839"/>
                    </a:lnTo>
                    <a:lnTo>
                      <a:pt x="1006" y="1849"/>
                    </a:lnTo>
                    <a:lnTo>
                      <a:pt x="1013" y="1862"/>
                    </a:lnTo>
                    <a:lnTo>
                      <a:pt x="1023" y="1875"/>
                    </a:lnTo>
                    <a:lnTo>
                      <a:pt x="1035" y="1892"/>
                    </a:lnTo>
                    <a:lnTo>
                      <a:pt x="1047" y="1908"/>
                    </a:lnTo>
                    <a:lnTo>
                      <a:pt x="1060" y="1926"/>
                    </a:lnTo>
                    <a:lnTo>
                      <a:pt x="1075" y="1943"/>
                    </a:lnTo>
                    <a:lnTo>
                      <a:pt x="1089" y="1963"/>
                    </a:lnTo>
                    <a:lnTo>
                      <a:pt x="1105" y="1982"/>
                    </a:lnTo>
                    <a:lnTo>
                      <a:pt x="1120" y="2002"/>
                    </a:lnTo>
                    <a:lnTo>
                      <a:pt x="1137" y="2021"/>
                    </a:lnTo>
                    <a:lnTo>
                      <a:pt x="1153" y="2041"/>
                    </a:lnTo>
                    <a:lnTo>
                      <a:pt x="1169" y="2059"/>
                    </a:lnTo>
                    <a:lnTo>
                      <a:pt x="1185" y="2077"/>
                    </a:lnTo>
                    <a:lnTo>
                      <a:pt x="1201" y="2095"/>
                    </a:lnTo>
                    <a:lnTo>
                      <a:pt x="1216" y="2113"/>
                    </a:lnTo>
                    <a:lnTo>
                      <a:pt x="1234" y="2131"/>
                    </a:lnTo>
                    <a:lnTo>
                      <a:pt x="1252" y="2151"/>
                    </a:lnTo>
                    <a:lnTo>
                      <a:pt x="1273" y="2170"/>
                    </a:lnTo>
                    <a:lnTo>
                      <a:pt x="1292" y="2190"/>
                    </a:lnTo>
                    <a:lnTo>
                      <a:pt x="1313" y="2210"/>
                    </a:lnTo>
                    <a:lnTo>
                      <a:pt x="1335" y="2230"/>
                    </a:lnTo>
                    <a:lnTo>
                      <a:pt x="1356" y="2249"/>
                    </a:lnTo>
                    <a:lnTo>
                      <a:pt x="1376" y="2269"/>
                    </a:lnTo>
                    <a:lnTo>
                      <a:pt x="1397" y="2287"/>
                    </a:lnTo>
                    <a:lnTo>
                      <a:pt x="1416" y="2305"/>
                    </a:lnTo>
                    <a:lnTo>
                      <a:pt x="1436" y="2321"/>
                    </a:lnTo>
                    <a:lnTo>
                      <a:pt x="1453" y="2336"/>
                    </a:lnTo>
                    <a:lnTo>
                      <a:pt x="1471" y="2350"/>
                    </a:lnTo>
                    <a:lnTo>
                      <a:pt x="1486" y="2362"/>
                    </a:lnTo>
                    <a:lnTo>
                      <a:pt x="1500" y="2371"/>
                    </a:lnTo>
                    <a:lnTo>
                      <a:pt x="1513" y="2381"/>
                    </a:lnTo>
                    <a:lnTo>
                      <a:pt x="1526" y="2391"/>
                    </a:lnTo>
                    <a:lnTo>
                      <a:pt x="1539" y="2400"/>
                    </a:lnTo>
                    <a:lnTo>
                      <a:pt x="1552" y="2409"/>
                    </a:lnTo>
                    <a:lnTo>
                      <a:pt x="1564" y="2419"/>
                    </a:lnTo>
                    <a:lnTo>
                      <a:pt x="1577" y="2428"/>
                    </a:lnTo>
                    <a:lnTo>
                      <a:pt x="1589" y="2437"/>
                    </a:lnTo>
                    <a:lnTo>
                      <a:pt x="1601" y="2445"/>
                    </a:lnTo>
                    <a:lnTo>
                      <a:pt x="1612" y="2453"/>
                    </a:lnTo>
                    <a:lnTo>
                      <a:pt x="1622" y="2461"/>
                    </a:lnTo>
                    <a:lnTo>
                      <a:pt x="1632" y="2468"/>
                    </a:lnTo>
                    <a:lnTo>
                      <a:pt x="1641" y="2473"/>
                    </a:lnTo>
                    <a:lnTo>
                      <a:pt x="1648" y="2479"/>
                    </a:lnTo>
                    <a:lnTo>
                      <a:pt x="1655" y="2484"/>
                    </a:lnTo>
                    <a:lnTo>
                      <a:pt x="1660" y="2488"/>
                    </a:lnTo>
                    <a:lnTo>
                      <a:pt x="1664" y="2490"/>
                    </a:lnTo>
                    <a:lnTo>
                      <a:pt x="1666" y="2493"/>
                    </a:lnTo>
                    <a:lnTo>
                      <a:pt x="1669" y="2495"/>
                    </a:lnTo>
                    <a:lnTo>
                      <a:pt x="1673" y="2499"/>
                    </a:lnTo>
                    <a:lnTo>
                      <a:pt x="1676" y="2501"/>
                    </a:lnTo>
                    <a:lnTo>
                      <a:pt x="1680" y="2504"/>
                    </a:lnTo>
                    <a:lnTo>
                      <a:pt x="1684" y="2508"/>
                    </a:lnTo>
                    <a:lnTo>
                      <a:pt x="1687" y="2511"/>
                    </a:lnTo>
                    <a:lnTo>
                      <a:pt x="1692" y="2514"/>
                    </a:lnTo>
                    <a:lnTo>
                      <a:pt x="1696" y="2519"/>
                    </a:lnTo>
                    <a:lnTo>
                      <a:pt x="1700" y="2523"/>
                    </a:lnTo>
                    <a:lnTo>
                      <a:pt x="1703" y="2526"/>
                    </a:lnTo>
                    <a:lnTo>
                      <a:pt x="1708" y="2530"/>
                    </a:lnTo>
                    <a:lnTo>
                      <a:pt x="1711" y="2533"/>
                    </a:lnTo>
                    <a:lnTo>
                      <a:pt x="1714" y="2537"/>
                    </a:lnTo>
                    <a:lnTo>
                      <a:pt x="1718" y="2540"/>
                    </a:lnTo>
                    <a:lnTo>
                      <a:pt x="1721" y="2542"/>
                    </a:lnTo>
                    <a:lnTo>
                      <a:pt x="1723" y="2546"/>
                    </a:lnTo>
                    <a:lnTo>
                      <a:pt x="1724" y="2547"/>
                    </a:lnTo>
                    <a:lnTo>
                      <a:pt x="1725" y="2549"/>
                    </a:lnTo>
                    <a:lnTo>
                      <a:pt x="1727" y="2550"/>
                    </a:lnTo>
                    <a:lnTo>
                      <a:pt x="1727" y="2551"/>
                    </a:lnTo>
                    <a:lnTo>
                      <a:pt x="1728" y="2551"/>
                    </a:lnTo>
                    <a:lnTo>
                      <a:pt x="1728" y="2552"/>
                    </a:lnTo>
                    <a:lnTo>
                      <a:pt x="1730" y="2552"/>
                    </a:lnTo>
                    <a:lnTo>
                      <a:pt x="1730" y="2554"/>
                    </a:lnTo>
                    <a:lnTo>
                      <a:pt x="1731" y="2555"/>
                    </a:lnTo>
                    <a:lnTo>
                      <a:pt x="1732" y="2557"/>
                    </a:lnTo>
                    <a:lnTo>
                      <a:pt x="1735" y="2558"/>
                    </a:lnTo>
                    <a:lnTo>
                      <a:pt x="1737" y="2562"/>
                    </a:lnTo>
                    <a:lnTo>
                      <a:pt x="1741" y="2565"/>
                    </a:lnTo>
                    <a:lnTo>
                      <a:pt x="1745" y="2569"/>
                    </a:lnTo>
                    <a:lnTo>
                      <a:pt x="1750" y="2573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6" name="Freeform 50"/>
              <p:cNvSpPr>
                <a:spLocks noChangeAspect="1"/>
              </p:cNvSpPr>
              <p:nvPr/>
            </p:nvSpPr>
            <p:spPr bwMode="auto">
              <a:xfrm>
                <a:off x="1875" y="994"/>
                <a:ext cx="614" cy="3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24"/>
                  </a:cxn>
                  <a:cxn ang="0">
                    <a:pos x="105" y="43"/>
                  </a:cxn>
                  <a:cxn ang="0">
                    <a:pos x="143" y="59"/>
                  </a:cxn>
                  <a:cxn ang="0">
                    <a:pos x="173" y="71"/>
                  </a:cxn>
                  <a:cxn ang="0">
                    <a:pos x="195" y="80"/>
                  </a:cxn>
                  <a:cxn ang="0">
                    <a:pos x="212" y="87"/>
                  </a:cxn>
                  <a:cxn ang="0">
                    <a:pos x="224" y="93"/>
                  </a:cxn>
                  <a:cxn ang="0">
                    <a:pos x="234" y="96"/>
                  </a:cxn>
                  <a:cxn ang="0">
                    <a:pos x="240" y="99"/>
                  </a:cxn>
                  <a:cxn ang="0">
                    <a:pos x="247" y="102"/>
                  </a:cxn>
                  <a:cxn ang="0">
                    <a:pos x="253" y="105"/>
                  </a:cxn>
                  <a:cxn ang="0">
                    <a:pos x="263" y="108"/>
                  </a:cxn>
                  <a:cxn ang="0">
                    <a:pos x="274" y="112"/>
                  </a:cxn>
                  <a:cxn ang="0">
                    <a:pos x="290" y="119"/>
                  </a:cxn>
                  <a:cxn ang="0">
                    <a:pos x="312" y="127"/>
                  </a:cxn>
                  <a:cxn ang="0">
                    <a:pos x="341" y="139"/>
                  </a:cxn>
                  <a:cxn ang="0">
                    <a:pos x="375" y="154"/>
                  </a:cxn>
                  <a:cxn ang="0">
                    <a:pos x="413" y="172"/>
                  </a:cxn>
                  <a:cxn ang="0">
                    <a:pos x="455" y="193"/>
                  </a:cxn>
                  <a:cxn ang="0">
                    <a:pos x="501" y="217"/>
                  </a:cxn>
                  <a:cxn ang="0">
                    <a:pos x="548" y="244"/>
                  </a:cxn>
                  <a:cxn ang="0">
                    <a:pos x="598" y="272"/>
                  </a:cxn>
                  <a:cxn ang="0">
                    <a:pos x="649" y="302"/>
                  </a:cxn>
                  <a:cxn ang="0">
                    <a:pos x="702" y="333"/>
                  </a:cxn>
                  <a:cxn ang="0">
                    <a:pos x="754" y="367"/>
                  </a:cxn>
                  <a:cxn ang="0">
                    <a:pos x="806" y="400"/>
                  </a:cxn>
                  <a:cxn ang="0">
                    <a:pos x="857" y="434"/>
                  </a:cxn>
                  <a:cxn ang="0">
                    <a:pos x="908" y="468"/>
                  </a:cxn>
                  <a:cxn ang="0">
                    <a:pos x="957" y="502"/>
                  </a:cxn>
                  <a:cxn ang="0">
                    <a:pos x="1003" y="534"/>
                  </a:cxn>
                  <a:cxn ang="0">
                    <a:pos x="1046" y="567"/>
                  </a:cxn>
                  <a:cxn ang="0">
                    <a:pos x="1087" y="597"/>
                  </a:cxn>
                  <a:cxn ang="0">
                    <a:pos x="1119" y="624"/>
                  </a:cxn>
                  <a:cxn ang="0">
                    <a:pos x="1144" y="644"/>
                  </a:cxn>
                  <a:cxn ang="0">
                    <a:pos x="1163" y="660"/>
                  </a:cxn>
                  <a:cxn ang="0">
                    <a:pos x="1177" y="670"/>
                  </a:cxn>
                  <a:cxn ang="0">
                    <a:pos x="1187" y="678"/>
                  </a:cxn>
                  <a:cxn ang="0">
                    <a:pos x="1196" y="685"/>
                  </a:cxn>
                  <a:cxn ang="0">
                    <a:pos x="1203" y="691"/>
                  </a:cxn>
                  <a:cxn ang="0">
                    <a:pos x="1212" y="697"/>
                  </a:cxn>
                  <a:cxn ang="0">
                    <a:pos x="1222" y="707"/>
                  </a:cxn>
                  <a:cxn ang="0">
                    <a:pos x="1237" y="718"/>
                  </a:cxn>
                  <a:cxn ang="0">
                    <a:pos x="1257" y="734"/>
                  </a:cxn>
                  <a:cxn ang="0">
                    <a:pos x="1284" y="755"/>
                  </a:cxn>
                  <a:cxn ang="0">
                    <a:pos x="1319" y="783"/>
                  </a:cxn>
                  <a:cxn ang="0">
                    <a:pos x="1365" y="819"/>
                  </a:cxn>
                  <a:cxn ang="0">
                    <a:pos x="1421" y="864"/>
                  </a:cxn>
                  <a:cxn ang="0">
                    <a:pos x="1491" y="918"/>
                  </a:cxn>
                </a:cxnLst>
                <a:rect l="0" t="0" r="r" b="b"/>
                <a:pathLst>
                  <a:path w="1492" h="919">
                    <a:moveTo>
                      <a:pt x="0" y="0"/>
                    </a:moveTo>
                    <a:lnTo>
                      <a:pt x="57" y="24"/>
                    </a:lnTo>
                    <a:lnTo>
                      <a:pt x="105" y="43"/>
                    </a:lnTo>
                    <a:lnTo>
                      <a:pt x="143" y="59"/>
                    </a:lnTo>
                    <a:lnTo>
                      <a:pt x="173" y="71"/>
                    </a:lnTo>
                    <a:lnTo>
                      <a:pt x="195" y="80"/>
                    </a:lnTo>
                    <a:lnTo>
                      <a:pt x="212" y="87"/>
                    </a:lnTo>
                    <a:lnTo>
                      <a:pt x="224" y="93"/>
                    </a:lnTo>
                    <a:lnTo>
                      <a:pt x="234" y="96"/>
                    </a:lnTo>
                    <a:lnTo>
                      <a:pt x="240" y="99"/>
                    </a:lnTo>
                    <a:lnTo>
                      <a:pt x="247" y="102"/>
                    </a:lnTo>
                    <a:lnTo>
                      <a:pt x="253" y="105"/>
                    </a:lnTo>
                    <a:lnTo>
                      <a:pt x="263" y="108"/>
                    </a:lnTo>
                    <a:lnTo>
                      <a:pt x="274" y="112"/>
                    </a:lnTo>
                    <a:lnTo>
                      <a:pt x="290" y="119"/>
                    </a:lnTo>
                    <a:lnTo>
                      <a:pt x="312" y="127"/>
                    </a:lnTo>
                    <a:lnTo>
                      <a:pt x="341" y="139"/>
                    </a:lnTo>
                    <a:lnTo>
                      <a:pt x="375" y="154"/>
                    </a:lnTo>
                    <a:lnTo>
                      <a:pt x="413" y="172"/>
                    </a:lnTo>
                    <a:lnTo>
                      <a:pt x="455" y="193"/>
                    </a:lnTo>
                    <a:lnTo>
                      <a:pt x="501" y="217"/>
                    </a:lnTo>
                    <a:lnTo>
                      <a:pt x="548" y="244"/>
                    </a:lnTo>
                    <a:lnTo>
                      <a:pt x="598" y="272"/>
                    </a:lnTo>
                    <a:lnTo>
                      <a:pt x="649" y="302"/>
                    </a:lnTo>
                    <a:lnTo>
                      <a:pt x="702" y="333"/>
                    </a:lnTo>
                    <a:lnTo>
                      <a:pt x="754" y="367"/>
                    </a:lnTo>
                    <a:lnTo>
                      <a:pt x="806" y="400"/>
                    </a:lnTo>
                    <a:lnTo>
                      <a:pt x="857" y="434"/>
                    </a:lnTo>
                    <a:lnTo>
                      <a:pt x="908" y="468"/>
                    </a:lnTo>
                    <a:lnTo>
                      <a:pt x="957" y="502"/>
                    </a:lnTo>
                    <a:lnTo>
                      <a:pt x="1003" y="534"/>
                    </a:lnTo>
                    <a:lnTo>
                      <a:pt x="1046" y="567"/>
                    </a:lnTo>
                    <a:lnTo>
                      <a:pt x="1087" y="597"/>
                    </a:lnTo>
                    <a:lnTo>
                      <a:pt x="1119" y="624"/>
                    </a:lnTo>
                    <a:lnTo>
                      <a:pt x="1144" y="644"/>
                    </a:lnTo>
                    <a:lnTo>
                      <a:pt x="1163" y="660"/>
                    </a:lnTo>
                    <a:lnTo>
                      <a:pt x="1177" y="670"/>
                    </a:lnTo>
                    <a:lnTo>
                      <a:pt x="1187" y="678"/>
                    </a:lnTo>
                    <a:lnTo>
                      <a:pt x="1196" y="685"/>
                    </a:lnTo>
                    <a:lnTo>
                      <a:pt x="1203" y="691"/>
                    </a:lnTo>
                    <a:lnTo>
                      <a:pt x="1212" y="697"/>
                    </a:lnTo>
                    <a:lnTo>
                      <a:pt x="1222" y="707"/>
                    </a:lnTo>
                    <a:lnTo>
                      <a:pt x="1237" y="718"/>
                    </a:lnTo>
                    <a:lnTo>
                      <a:pt x="1257" y="734"/>
                    </a:lnTo>
                    <a:lnTo>
                      <a:pt x="1284" y="755"/>
                    </a:lnTo>
                    <a:lnTo>
                      <a:pt x="1319" y="783"/>
                    </a:lnTo>
                    <a:lnTo>
                      <a:pt x="1365" y="819"/>
                    </a:lnTo>
                    <a:lnTo>
                      <a:pt x="1421" y="864"/>
                    </a:lnTo>
                    <a:lnTo>
                      <a:pt x="1491" y="918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7" name="Freeform 51"/>
              <p:cNvSpPr>
                <a:spLocks noChangeAspect="1"/>
              </p:cNvSpPr>
              <p:nvPr/>
            </p:nvSpPr>
            <p:spPr bwMode="auto">
              <a:xfrm>
                <a:off x="2544" y="1024"/>
                <a:ext cx="481" cy="42"/>
              </a:xfrm>
              <a:custGeom>
                <a:avLst/>
                <a:gdLst/>
                <a:ahLst/>
                <a:cxnLst>
                  <a:cxn ang="0">
                    <a:pos x="1142" y="6"/>
                  </a:cxn>
                  <a:cxn ang="0">
                    <a:pos x="1118" y="11"/>
                  </a:cxn>
                  <a:cxn ang="0">
                    <a:pos x="1109" y="12"/>
                  </a:cxn>
                  <a:cxn ang="0">
                    <a:pos x="1103" y="14"/>
                  </a:cxn>
                  <a:cxn ang="0">
                    <a:pos x="1094" y="16"/>
                  </a:cxn>
                  <a:cxn ang="0">
                    <a:pos x="1072" y="20"/>
                  </a:cxn>
                  <a:cxn ang="0">
                    <a:pos x="1045" y="25"/>
                  </a:cxn>
                  <a:cxn ang="0">
                    <a:pos x="1016" y="30"/>
                  </a:cxn>
                  <a:cxn ang="0">
                    <a:pos x="990" y="36"/>
                  </a:cxn>
                  <a:cxn ang="0">
                    <a:pos x="968" y="40"/>
                  </a:cxn>
                  <a:cxn ang="0">
                    <a:pos x="954" y="43"/>
                  </a:cxn>
                  <a:cxn ang="0">
                    <a:pos x="940" y="48"/>
                  </a:cxn>
                  <a:cxn ang="0">
                    <a:pos x="923" y="53"/>
                  </a:cxn>
                  <a:cxn ang="0">
                    <a:pos x="905" y="60"/>
                  </a:cxn>
                  <a:cxn ang="0">
                    <a:pos x="886" y="66"/>
                  </a:cxn>
                  <a:cxn ang="0">
                    <a:pos x="869" y="73"/>
                  </a:cxn>
                  <a:cxn ang="0">
                    <a:pos x="851" y="80"/>
                  </a:cxn>
                  <a:cxn ang="0">
                    <a:pos x="821" y="86"/>
                  </a:cxn>
                  <a:cxn ang="0">
                    <a:pos x="784" y="91"/>
                  </a:cxn>
                  <a:cxn ang="0">
                    <a:pos x="741" y="96"/>
                  </a:cxn>
                  <a:cxn ang="0">
                    <a:pos x="699" y="99"/>
                  </a:cxn>
                  <a:cxn ang="0">
                    <a:pos x="657" y="101"/>
                  </a:cxn>
                  <a:cxn ang="0">
                    <a:pos x="617" y="101"/>
                  </a:cxn>
                  <a:cxn ang="0">
                    <a:pos x="577" y="101"/>
                  </a:cxn>
                  <a:cxn ang="0">
                    <a:pos x="543" y="101"/>
                  </a:cxn>
                  <a:cxn ang="0">
                    <a:pos x="516" y="99"/>
                  </a:cxn>
                  <a:cxn ang="0">
                    <a:pos x="502" y="96"/>
                  </a:cxn>
                  <a:cxn ang="0">
                    <a:pos x="488" y="96"/>
                  </a:cxn>
                  <a:cxn ang="0">
                    <a:pos x="470" y="92"/>
                  </a:cxn>
                  <a:cxn ang="0">
                    <a:pos x="446" y="91"/>
                  </a:cxn>
                  <a:cxn ang="0">
                    <a:pos x="421" y="89"/>
                  </a:cxn>
                  <a:cxn ang="0">
                    <a:pos x="396" y="89"/>
                  </a:cxn>
                  <a:cxn ang="0">
                    <a:pos x="371" y="88"/>
                  </a:cxn>
                  <a:cxn ang="0">
                    <a:pos x="346" y="88"/>
                  </a:cxn>
                  <a:cxn ang="0">
                    <a:pos x="323" y="86"/>
                  </a:cxn>
                  <a:cxn ang="0">
                    <a:pos x="301" y="85"/>
                  </a:cxn>
                  <a:cxn ang="0">
                    <a:pos x="286" y="81"/>
                  </a:cxn>
                  <a:cxn ang="0">
                    <a:pos x="278" y="79"/>
                  </a:cxn>
                  <a:cxn ang="0">
                    <a:pos x="266" y="76"/>
                  </a:cxn>
                  <a:cxn ang="0">
                    <a:pos x="249" y="71"/>
                  </a:cxn>
                  <a:cxn ang="0">
                    <a:pos x="230" y="67"/>
                  </a:cxn>
                  <a:cxn ang="0">
                    <a:pos x="210" y="62"/>
                  </a:cxn>
                  <a:cxn ang="0">
                    <a:pos x="191" y="58"/>
                  </a:cxn>
                  <a:cxn ang="0">
                    <a:pos x="169" y="54"/>
                  </a:cxn>
                  <a:cxn ang="0">
                    <a:pos x="147" y="49"/>
                  </a:cxn>
                  <a:cxn ang="0">
                    <a:pos x="124" y="43"/>
                  </a:cxn>
                  <a:cxn ang="0">
                    <a:pos x="103" y="37"/>
                  </a:cxn>
                  <a:cxn ang="0">
                    <a:pos x="86" y="32"/>
                  </a:cxn>
                  <a:cxn ang="0">
                    <a:pos x="73" y="29"/>
                  </a:cxn>
                  <a:cxn ang="0">
                    <a:pos x="60" y="27"/>
                  </a:cxn>
                  <a:cxn ang="0">
                    <a:pos x="47" y="23"/>
                  </a:cxn>
                  <a:cxn ang="0">
                    <a:pos x="34" y="23"/>
                  </a:cxn>
                  <a:cxn ang="0">
                    <a:pos x="24" y="23"/>
                  </a:cxn>
                  <a:cxn ang="0">
                    <a:pos x="18" y="24"/>
                  </a:cxn>
                  <a:cxn ang="0">
                    <a:pos x="15" y="24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7" y="27"/>
                  </a:cxn>
                  <a:cxn ang="0">
                    <a:pos x="0" y="27"/>
                  </a:cxn>
                </a:cxnLst>
                <a:rect l="0" t="0" r="r" b="b"/>
                <a:pathLst>
                  <a:path w="1171" h="102">
                    <a:moveTo>
                      <a:pt x="1170" y="0"/>
                    </a:moveTo>
                    <a:lnTo>
                      <a:pt x="1154" y="4"/>
                    </a:lnTo>
                    <a:lnTo>
                      <a:pt x="1142" y="6"/>
                    </a:lnTo>
                    <a:lnTo>
                      <a:pt x="1132" y="8"/>
                    </a:lnTo>
                    <a:lnTo>
                      <a:pt x="1124" y="9"/>
                    </a:lnTo>
                    <a:lnTo>
                      <a:pt x="1118" y="11"/>
                    </a:lnTo>
                    <a:lnTo>
                      <a:pt x="1114" y="12"/>
                    </a:lnTo>
                    <a:lnTo>
                      <a:pt x="1110" y="12"/>
                    </a:lnTo>
                    <a:lnTo>
                      <a:pt x="1109" y="12"/>
                    </a:lnTo>
                    <a:lnTo>
                      <a:pt x="1107" y="14"/>
                    </a:lnTo>
                    <a:lnTo>
                      <a:pt x="1105" y="14"/>
                    </a:lnTo>
                    <a:lnTo>
                      <a:pt x="1103" y="14"/>
                    </a:lnTo>
                    <a:lnTo>
                      <a:pt x="1101" y="14"/>
                    </a:lnTo>
                    <a:lnTo>
                      <a:pt x="1098" y="16"/>
                    </a:lnTo>
                    <a:lnTo>
                      <a:pt x="1094" y="16"/>
                    </a:lnTo>
                    <a:lnTo>
                      <a:pt x="1088" y="17"/>
                    </a:lnTo>
                    <a:lnTo>
                      <a:pt x="1081" y="18"/>
                    </a:lnTo>
                    <a:lnTo>
                      <a:pt x="1072" y="20"/>
                    </a:lnTo>
                    <a:lnTo>
                      <a:pt x="1063" y="22"/>
                    </a:lnTo>
                    <a:lnTo>
                      <a:pt x="1053" y="23"/>
                    </a:lnTo>
                    <a:lnTo>
                      <a:pt x="1045" y="25"/>
                    </a:lnTo>
                    <a:lnTo>
                      <a:pt x="1035" y="27"/>
                    </a:lnTo>
                    <a:lnTo>
                      <a:pt x="1026" y="29"/>
                    </a:lnTo>
                    <a:lnTo>
                      <a:pt x="1016" y="30"/>
                    </a:lnTo>
                    <a:lnTo>
                      <a:pt x="1008" y="32"/>
                    </a:lnTo>
                    <a:lnTo>
                      <a:pt x="998" y="34"/>
                    </a:lnTo>
                    <a:lnTo>
                      <a:pt x="990" y="36"/>
                    </a:lnTo>
                    <a:lnTo>
                      <a:pt x="981" y="37"/>
                    </a:lnTo>
                    <a:lnTo>
                      <a:pt x="975" y="39"/>
                    </a:lnTo>
                    <a:lnTo>
                      <a:pt x="968" y="40"/>
                    </a:lnTo>
                    <a:lnTo>
                      <a:pt x="962" y="42"/>
                    </a:lnTo>
                    <a:lnTo>
                      <a:pt x="957" y="43"/>
                    </a:lnTo>
                    <a:lnTo>
                      <a:pt x="954" y="43"/>
                    </a:lnTo>
                    <a:lnTo>
                      <a:pt x="949" y="45"/>
                    </a:lnTo>
                    <a:lnTo>
                      <a:pt x="945" y="46"/>
                    </a:lnTo>
                    <a:lnTo>
                      <a:pt x="940" y="48"/>
                    </a:lnTo>
                    <a:lnTo>
                      <a:pt x="935" y="49"/>
                    </a:lnTo>
                    <a:lnTo>
                      <a:pt x="928" y="52"/>
                    </a:lnTo>
                    <a:lnTo>
                      <a:pt x="923" y="53"/>
                    </a:lnTo>
                    <a:lnTo>
                      <a:pt x="916" y="55"/>
                    </a:lnTo>
                    <a:lnTo>
                      <a:pt x="911" y="57"/>
                    </a:lnTo>
                    <a:lnTo>
                      <a:pt x="905" y="60"/>
                    </a:lnTo>
                    <a:lnTo>
                      <a:pt x="899" y="61"/>
                    </a:lnTo>
                    <a:lnTo>
                      <a:pt x="892" y="65"/>
                    </a:lnTo>
                    <a:lnTo>
                      <a:pt x="886" y="66"/>
                    </a:lnTo>
                    <a:lnTo>
                      <a:pt x="879" y="69"/>
                    </a:lnTo>
                    <a:lnTo>
                      <a:pt x="874" y="71"/>
                    </a:lnTo>
                    <a:lnTo>
                      <a:pt x="869" y="73"/>
                    </a:lnTo>
                    <a:lnTo>
                      <a:pt x="864" y="75"/>
                    </a:lnTo>
                    <a:lnTo>
                      <a:pt x="858" y="78"/>
                    </a:lnTo>
                    <a:lnTo>
                      <a:pt x="851" y="80"/>
                    </a:lnTo>
                    <a:lnTo>
                      <a:pt x="842" y="82"/>
                    </a:lnTo>
                    <a:lnTo>
                      <a:pt x="833" y="84"/>
                    </a:lnTo>
                    <a:lnTo>
                      <a:pt x="821" y="86"/>
                    </a:lnTo>
                    <a:lnTo>
                      <a:pt x="810" y="88"/>
                    </a:lnTo>
                    <a:lnTo>
                      <a:pt x="797" y="90"/>
                    </a:lnTo>
                    <a:lnTo>
                      <a:pt x="784" y="91"/>
                    </a:lnTo>
                    <a:lnTo>
                      <a:pt x="770" y="93"/>
                    </a:lnTo>
                    <a:lnTo>
                      <a:pt x="756" y="95"/>
                    </a:lnTo>
                    <a:lnTo>
                      <a:pt x="741" y="96"/>
                    </a:lnTo>
                    <a:lnTo>
                      <a:pt x="728" y="97"/>
                    </a:lnTo>
                    <a:lnTo>
                      <a:pt x="713" y="99"/>
                    </a:lnTo>
                    <a:lnTo>
                      <a:pt x="699" y="99"/>
                    </a:lnTo>
                    <a:lnTo>
                      <a:pt x="685" y="100"/>
                    </a:lnTo>
                    <a:lnTo>
                      <a:pt x="672" y="100"/>
                    </a:lnTo>
                    <a:lnTo>
                      <a:pt x="657" y="101"/>
                    </a:lnTo>
                    <a:lnTo>
                      <a:pt x="645" y="101"/>
                    </a:lnTo>
                    <a:lnTo>
                      <a:pt x="630" y="101"/>
                    </a:lnTo>
                    <a:lnTo>
                      <a:pt x="617" y="101"/>
                    </a:lnTo>
                    <a:lnTo>
                      <a:pt x="603" y="101"/>
                    </a:lnTo>
                    <a:lnTo>
                      <a:pt x="590" y="101"/>
                    </a:lnTo>
                    <a:lnTo>
                      <a:pt x="577" y="101"/>
                    </a:lnTo>
                    <a:lnTo>
                      <a:pt x="566" y="101"/>
                    </a:lnTo>
                    <a:lnTo>
                      <a:pt x="554" y="101"/>
                    </a:lnTo>
                    <a:lnTo>
                      <a:pt x="543" y="101"/>
                    </a:lnTo>
                    <a:lnTo>
                      <a:pt x="533" y="101"/>
                    </a:lnTo>
                    <a:lnTo>
                      <a:pt x="524" y="99"/>
                    </a:lnTo>
                    <a:lnTo>
                      <a:pt x="516" y="99"/>
                    </a:lnTo>
                    <a:lnTo>
                      <a:pt x="510" y="98"/>
                    </a:lnTo>
                    <a:lnTo>
                      <a:pt x="505" y="98"/>
                    </a:lnTo>
                    <a:lnTo>
                      <a:pt x="502" y="96"/>
                    </a:lnTo>
                    <a:lnTo>
                      <a:pt x="498" y="96"/>
                    </a:lnTo>
                    <a:lnTo>
                      <a:pt x="494" y="96"/>
                    </a:lnTo>
                    <a:lnTo>
                      <a:pt x="488" y="96"/>
                    </a:lnTo>
                    <a:lnTo>
                      <a:pt x="484" y="94"/>
                    </a:lnTo>
                    <a:lnTo>
                      <a:pt x="477" y="94"/>
                    </a:lnTo>
                    <a:lnTo>
                      <a:pt x="470" y="92"/>
                    </a:lnTo>
                    <a:lnTo>
                      <a:pt x="462" y="92"/>
                    </a:lnTo>
                    <a:lnTo>
                      <a:pt x="455" y="91"/>
                    </a:lnTo>
                    <a:lnTo>
                      <a:pt x="446" y="91"/>
                    </a:lnTo>
                    <a:lnTo>
                      <a:pt x="438" y="91"/>
                    </a:lnTo>
                    <a:lnTo>
                      <a:pt x="429" y="91"/>
                    </a:lnTo>
                    <a:lnTo>
                      <a:pt x="421" y="89"/>
                    </a:lnTo>
                    <a:lnTo>
                      <a:pt x="412" y="89"/>
                    </a:lnTo>
                    <a:lnTo>
                      <a:pt x="404" y="89"/>
                    </a:lnTo>
                    <a:lnTo>
                      <a:pt x="396" y="89"/>
                    </a:lnTo>
                    <a:lnTo>
                      <a:pt x="388" y="88"/>
                    </a:lnTo>
                    <a:lnTo>
                      <a:pt x="379" y="88"/>
                    </a:lnTo>
                    <a:lnTo>
                      <a:pt x="371" y="88"/>
                    </a:lnTo>
                    <a:lnTo>
                      <a:pt x="362" y="88"/>
                    </a:lnTo>
                    <a:lnTo>
                      <a:pt x="354" y="88"/>
                    </a:lnTo>
                    <a:lnTo>
                      <a:pt x="346" y="88"/>
                    </a:lnTo>
                    <a:lnTo>
                      <a:pt x="338" y="88"/>
                    </a:lnTo>
                    <a:lnTo>
                      <a:pt x="330" y="88"/>
                    </a:lnTo>
                    <a:lnTo>
                      <a:pt x="323" y="86"/>
                    </a:lnTo>
                    <a:lnTo>
                      <a:pt x="315" y="86"/>
                    </a:lnTo>
                    <a:lnTo>
                      <a:pt x="308" y="85"/>
                    </a:lnTo>
                    <a:lnTo>
                      <a:pt x="301" y="85"/>
                    </a:lnTo>
                    <a:lnTo>
                      <a:pt x="296" y="83"/>
                    </a:lnTo>
                    <a:lnTo>
                      <a:pt x="290" y="83"/>
                    </a:lnTo>
                    <a:lnTo>
                      <a:pt x="286" y="81"/>
                    </a:lnTo>
                    <a:lnTo>
                      <a:pt x="283" y="81"/>
                    </a:lnTo>
                    <a:lnTo>
                      <a:pt x="281" y="79"/>
                    </a:lnTo>
                    <a:lnTo>
                      <a:pt x="278" y="79"/>
                    </a:lnTo>
                    <a:lnTo>
                      <a:pt x="274" y="78"/>
                    </a:lnTo>
                    <a:lnTo>
                      <a:pt x="270" y="77"/>
                    </a:lnTo>
                    <a:lnTo>
                      <a:pt x="266" y="76"/>
                    </a:lnTo>
                    <a:lnTo>
                      <a:pt x="260" y="74"/>
                    </a:lnTo>
                    <a:lnTo>
                      <a:pt x="255" y="73"/>
                    </a:lnTo>
                    <a:lnTo>
                      <a:pt x="249" y="71"/>
                    </a:lnTo>
                    <a:lnTo>
                      <a:pt x="244" y="69"/>
                    </a:lnTo>
                    <a:lnTo>
                      <a:pt x="237" y="68"/>
                    </a:lnTo>
                    <a:lnTo>
                      <a:pt x="230" y="67"/>
                    </a:lnTo>
                    <a:lnTo>
                      <a:pt x="224" y="65"/>
                    </a:lnTo>
                    <a:lnTo>
                      <a:pt x="217" y="63"/>
                    </a:lnTo>
                    <a:lnTo>
                      <a:pt x="210" y="62"/>
                    </a:lnTo>
                    <a:lnTo>
                      <a:pt x="204" y="61"/>
                    </a:lnTo>
                    <a:lnTo>
                      <a:pt x="197" y="59"/>
                    </a:lnTo>
                    <a:lnTo>
                      <a:pt x="191" y="58"/>
                    </a:lnTo>
                    <a:lnTo>
                      <a:pt x="183" y="57"/>
                    </a:lnTo>
                    <a:lnTo>
                      <a:pt x="177" y="55"/>
                    </a:lnTo>
                    <a:lnTo>
                      <a:pt x="169" y="54"/>
                    </a:lnTo>
                    <a:lnTo>
                      <a:pt x="162" y="52"/>
                    </a:lnTo>
                    <a:lnTo>
                      <a:pt x="154" y="50"/>
                    </a:lnTo>
                    <a:lnTo>
                      <a:pt x="147" y="49"/>
                    </a:lnTo>
                    <a:lnTo>
                      <a:pt x="139" y="47"/>
                    </a:lnTo>
                    <a:lnTo>
                      <a:pt x="132" y="44"/>
                    </a:lnTo>
                    <a:lnTo>
                      <a:pt x="124" y="43"/>
                    </a:lnTo>
                    <a:lnTo>
                      <a:pt x="117" y="41"/>
                    </a:lnTo>
                    <a:lnTo>
                      <a:pt x="110" y="39"/>
                    </a:lnTo>
                    <a:lnTo>
                      <a:pt x="103" y="37"/>
                    </a:lnTo>
                    <a:lnTo>
                      <a:pt x="97" y="36"/>
                    </a:lnTo>
                    <a:lnTo>
                      <a:pt x="91" y="34"/>
                    </a:lnTo>
                    <a:lnTo>
                      <a:pt x="86" y="32"/>
                    </a:lnTo>
                    <a:lnTo>
                      <a:pt x="82" y="31"/>
                    </a:lnTo>
                    <a:lnTo>
                      <a:pt x="78" y="31"/>
                    </a:lnTo>
                    <a:lnTo>
                      <a:pt x="73" y="29"/>
                    </a:lnTo>
                    <a:lnTo>
                      <a:pt x="68" y="29"/>
                    </a:lnTo>
                    <a:lnTo>
                      <a:pt x="65" y="27"/>
                    </a:lnTo>
                    <a:lnTo>
                      <a:pt x="60" y="27"/>
                    </a:lnTo>
                    <a:lnTo>
                      <a:pt x="55" y="26"/>
                    </a:lnTo>
                    <a:lnTo>
                      <a:pt x="50" y="25"/>
                    </a:lnTo>
                    <a:lnTo>
                      <a:pt x="47" y="23"/>
                    </a:lnTo>
                    <a:lnTo>
                      <a:pt x="42" y="23"/>
                    </a:lnTo>
                    <a:lnTo>
                      <a:pt x="38" y="23"/>
                    </a:lnTo>
                    <a:lnTo>
                      <a:pt x="34" y="23"/>
                    </a:lnTo>
                    <a:lnTo>
                      <a:pt x="30" y="22"/>
                    </a:lnTo>
                    <a:lnTo>
                      <a:pt x="27" y="23"/>
                    </a:lnTo>
                    <a:lnTo>
                      <a:pt x="24" y="23"/>
                    </a:lnTo>
                    <a:lnTo>
                      <a:pt x="21" y="23"/>
                    </a:lnTo>
                    <a:lnTo>
                      <a:pt x="20" y="23"/>
                    </a:lnTo>
                    <a:lnTo>
                      <a:pt x="18" y="24"/>
                    </a:lnTo>
                    <a:lnTo>
                      <a:pt x="17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2" y="27"/>
                    </a:lnTo>
                    <a:lnTo>
                      <a:pt x="0" y="27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8" name="Freeform 52"/>
              <p:cNvSpPr>
                <a:spLocks noChangeAspect="1"/>
              </p:cNvSpPr>
              <p:nvPr/>
            </p:nvSpPr>
            <p:spPr bwMode="auto">
              <a:xfrm>
                <a:off x="2500" y="907"/>
                <a:ext cx="29" cy="1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3"/>
                  </a:cxn>
                  <a:cxn ang="0">
                    <a:pos x="10" y="42"/>
                  </a:cxn>
                  <a:cxn ang="0">
                    <a:pos x="13" y="57"/>
                  </a:cxn>
                  <a:cxn ang="0">
                    <a:pos x="16" y="68"/>
                  </a:cxn>
                  <a:cxn ang="0">
                    <a:pos x="18" y="78"/>
                  </a:cxn>
                  <a:cxn ang="0">
                    <a:pos x="19" y="84"/>
                  </a:cxn>
                  <a:cxn ang="0">
                    <a:pos x="21" y="89"/>
                  </a:cxn>
                  <a:cxn ang="0">
                    <a:pos x="22" y="92"/>
                  </a:cxn>
                  <a:cxn ang="0">
                    <a:pos x="22" y="95"/>
                  </a:cxn>
                  <a:cxn ang="0">
                    <a:pos x="23" y="98"/>
                  </a:cxn>
                  <a:cxn ang="0">
                    <a:pos x="23" y="101"/>
                  </a:cxn>
                  <a:cxn ang="0">
                    <a:pos x="25" y="104"/>
                  </a:cxn>
                  <a:cxn ang="0">
                    <a:pos x="26" y="108"/>
                  </a:cxn>
                  <a:cxn ang="0">
                    <a:pos x="28" y="114"/>
                  </a:cxn>
                  <a:cxn ang="0">
                    <a:pos x="30" y="122"/>
                  </a:cxn>
                  <a:cxn ang="0">
                    <a:pos x="33" y="133"/>
                  </a:cxn>
                  <a:cxn ang="0">
                    <a:pos x="35" y="146"/>
                  </a:cxn>
                  <a:cxn ang="0">
                    <a:pos x="39" y="159"/>
                  </a:cxn>
                  <a:cxn ang="0">
                    <a:pos x="42" y="174"/>
                  </a:cxn>
                  <a:cxn ang="0">
                    <a:pos x="45" y="187"/>
                  </a:cxn>
                  <a:cxn ang="0">
                    <a:pos x="47" y="201"/>
                  </a:cxn>
                  <a:cxn ang="0">
                    <a:pos x="51" y="214"/>
                  </a:cxn>
                  <a:cxn ang="0">
                    <a:pos x="53" y="227"/>
                  </a:cxn>
                  <a:cxn ang="0">
                    <a:pos x="56" y="241"/>
                  </a:cxn>
                  <a:cxn ang="0">
                    <a:pos x="58" y="253"/>
                  </a:cxn>
                  <a:cxn ang="0">
                    <a:pos x="60" y="266"/>
                  </a:cxn>
                  <a:cxn ang="0">
                    <a:pos x="62" y="277"/>
                  </a:cxn>
                  <a:cxn ang="0">
                    <a:pos x="64" y="287"/>
                  </a:cxn>
                  <a:cxn ang="0">
                    <a:pos x="64" y="297"/>
                  </a:cxn>
                  <a:cxn ang="0">
                    <a:pos x="66" y="305"/>
                  </a:cxn>
                  <a:cxn ang="0">
                    <a:pos x="66" y="312"/>
                  </a:cxn>
                  <a:cxn ang="0">
                    <a:pos x="68" y="317"/>
                  </a:cxn>
                  <a:cxn ang="0">
                    <a:pos x="68" y="321"/>
                  </a:cxn>
                  <a:cxn ang="0">
                    <a:pos x="68" y="325"/>
                  </a:cxn>
                  <a:cxn ang="0">
                    <a:pos x="68" y="327"/>
                  </a:cxn>
                  <a:cxn ang="0">
                    <a:pos x="68" y="328"/>
                  </a:cxn>
                  <a:cxn ang="0">
                    <a:pos x="68" y="330"/>
                  </a:cxn>
                  <a:cxn ang="0">
                    <a:pos x="68" y="331"/>
                  </a:cxn>
                  <a:cxn ang="0">
                    <a:pos x="68" y="332"/>
                  </a:cxn>
                  <a:cxn ang="0">
                    <a:pos x="68" y="332"/>
                  </a:cxn>
                  <a:cxn ang="0">
                    <a:pos x="68" y="335"/>
                  </a:cxn>
                  <a:cxn ang="0">
                    <a:pos x="68" y="336"/>
                  </a:cxn>
                  <a:cxn ang="0">
                    <a:pos x="68" y="340"/>
                  </a:cxn>
                  <a:cxn ang="0">
                    <a:pos x="68" y="342"/>
                  </a:cxn>
                  <a:cxn ang="0">
                    <a:pos x="68" y="347"/>
                  </a:cxn>
                  <a:cxn ang="0">
                    <a:pos x="68" y="352"/>
                  </a:cxn>
                  <a:cxn ang="0">
                    <a:pos x="68" y="359"/>
                  </a:cxn>
                  <a:cxn ang="0">
                    <a:pos x="68" y="367"/>
                  </a:cxn>
                </a:cxnLst>
                <a:rect l="0" t="0" r="r" b="b"/>
                <a:pathLst>
                  <a:path w="69" h="368">
                    <a:moveTo>
                      <a:pt x="0" y="0"/>
                    </a:moveTo>
                    <a:lnTo>
                      <a:pt x="5" y="23"/>
                    </a:lnTo>
                    <a:lnTo>
                      <a:pt x="10" y="42"/>
                    </a:lnTo>
                    <a:lnTo>
                      <a:pt x="13" y="57"/>
                    </a:lnTo>
                    <a:lnTo>
                      <a:pt x="16" y="68"/>
                    </a:lnTo>
                    <a:lnTo>
                      <a:pt x="18" y="78"/>
                    </a:lnTo>
                    <a:lnTo>
                      <a:pt x="19" y="84"/>
                    </a:lnTo>
                    <a:lnTo>
                      <a:pt x="21" y="89"/>
                    </a:lnTo>
                    <a:lnTo>
                      <a:pt x="22" y="92"/>
                    </a:lnTo>
                    <a:lnTo>
                      <a:pt x="22" y="95"/>
                    </a:lnTo>
                    <a:lnTo>
                      <a:pt x="23" y="98"/>
                    </a:lnTo>
                    <a:lnTo>
                      <a:pt x="23" y="101"/>
                    </a:lnTo>
                    <a:lnTo>
                      <a:pt x="25" y="104"/>
                    </a:lnTo>
                    <a:lnTo>
                      <a:pt x="26" y="108"/>
                    </a:lnTo>
                    <a:lnTo>
                      <a:pt x="28" y="114"/>
                    </a:lnTo>
                    <a:lnTo>
                      <a:pt x="30" y="122"/>
                    </a:lnTo>
                    <a:lnTo>
                      <a:pt x="33" y="133"/>
                    </a:lnTo>
                    <a:lnTo>
                      <a:pt x="35" y="146"/>
                    </a:lnTo>
                    <a:lnTo>
                      <a:pt x="39" y="159"/>
                    </a:lnTo>
                    <a:lnTo>
                      <a:pt x="42" y="174"/>
                    </a:lnTo>
                    <a:lnTo>
                      <a:pt x="45" y="187"/>
                    </a:lnTo>
                    <a:lnTo>
                      <a:pt x="47" y="201"/>
                    </a:lnTo>
                    <a:lnTo>
                      <a:pt x="51" y="214"/>
                    </a:lnTo>
                    <a:lnTo>
                      <a:pt x="53" y="227"/>
                    </a:lnTo>
                    <a:lnTo>
                      <a:pt x="56" y="241"/>
                    </a:lnTo>
                    <a:lnTo>
                      <a:pt x="58" y="253"/>
                    </a:lnTo>
                    <a:lnTo>
                      <a:pt x="60" y="266"/>
                    </a:lnTo>
                    <a:lnTo>
                      <a:pt x="62" y="277"/>
                    </a:lnTo>
                    <a:lnTo>
                      <a:pt x="64" y="287"/>
                    </a:lnTo>
                    <a:lnTo>
                      <a:pt x="64" y="297"/>
                    </a:lnTo>
                    <a:lnTo>
                      <a:pt x="66" y="305"/>
                    </a:lnTo>
                    <a:lnTo>
                      <a:pt x="66" y="312"/>
                    </a:lnTo>
                    <a:lnTo>
                      <a:pt x="68" y="317"/>
                    </a:lnTo>
                    <a:lnTo>
                      <a:pt x="68" y="321"/>
                    </a:lnTo>
                    <a:lnTo>
                      <a:pt x="68" y="325"/>
                    </a:lnTo>
                    <a:lnTo>
                      <a:pt x="68" y="327"/>
                    </a:lnTo>
                    <a:lnTo>
                      <a:pt x="68" y="328"/>
                    </a:lnTo>
                    <a:lnTo>
                      <a:pt x="68" y="330"/>
                    </a:lnTo>
                    <a:lnTo>
                      <a:pt x="68" y="331"/>
                    </a:lnTo>
                    <a:lnTo>
                      <a:pt x="68" y="332"/>
                    </a:lnTo>
                    <a:lnTo>
                      <a:pt x="68" y="332"/>
                    </a:lnTo>
                    <a:lnTo>
                      <a:pt x="68" y="335"/>
                    </a:lnTo>
                    <a:lnTo>
                      <a:pt x="68" y="336"/>
                    </a:lnTo>
                    <a:lnTo>
                      <a:pt x="68" y="340"/>
                    </a:lnTo>
                    <a:lnTo>
                      <a:pt x="68" y="342"/>
                    </a:lnTo>
                    <a:lnTo>
                      <a:pt x="68" y="347"/>
                    </a:lnTo>
                    <a:lnTo>
                      <a:pt x="68" y="352"/>
                    </a:lnTo>
                    <a:lnTo>
                      <a:pt x="68" y="359"/>
                    </a:lnTo>
                    <a:lnTo>
                      <a:pt x="68" y="367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69" name="Freeform 53"/>
              <p:cNvSpPr>
                <a:spLocks noChangeAspect="1"/>
              </p:cNvSpPr>
              <p:nvPr/>
            </p:nvSpPr>
            <p:spPr bwMode="auto">
              <a:xfrm>
                <a:off x="2235" y="1035"/>
                <a:ext cx="309" cy="489"/>
              </a:xfrm>
              <a:custGeom>
                <a:avLst/>
                <a:gdLst/>
                <a:ahLst/>
                <a:cxnLst>
                  <a:cxn ang="0">
                    <a:pos x="726" y="8"/>
                  </a:cxn>
                  <a:cxn ang="0">
                    <a:pos x="716" y="11"/>
                  </a:cxn>
                  <a:cxn ang="0">
                    <a:pos x="709" y="12"/>
                  </a:cxn>
                  <a:cxn ang="0">
                    <a:pos x="686" y="19"/>
                  </a:cxn>
                  <a:cxn ang="0">
                    <a:pos x="657" y="29"/>
                  </a:cxn>
                  <a:cxn ang="0">
                    <a:pos x="628" y="39"/>
                  </a:cxn>
                  <a:cxn ang="0">
                    <a:pos x="604" y="49"/>
                  </a:cxn>
                  <a:cxn ang="0">
                    <a:pos x="562" y="71"/>
                  </a:cxn>
                  <a:cxn ang="0">
                    <a:pos x="508" y="101"/>
                  </a:cxn>
                  <a:cxn ang="0">
                    <a:pos x="454" y="132"/>
                  </a:cxn>
                  <a:cxn ang="0">
                    <a:pos x="401" y="164"/>
                  </a:cxn>
                  <a:cxn ang="0">
                    <a:pos x="353" y="194"/>
                  </a:cxn>
                  <a:cxn ang="0">
                    <a:pos x="324" y="212"/>
                  </a:cxn>
                  <a:cxn ang="0">
                    <a:pos x="303" y="226"/>
                  </a:cxn>
                  <a:cxn ang="0">
                    <a:pos x="281" y="241"/>
                  </a:cxn>
                  <a:cxn ang="0">
                    <a:pos x="261" y="255"/>
                  </a:cxn>
                  <a:cxn ang="0">
                    <a:pos x="242" y="268"/>
                  </a:cxn>
                  <a:cxn ang="0">
                    <a:pos x="217" y="282"/>
                  </a:cxn>
                  <a:cxn ang="0">
                    <a:pos x="195" y="296"/>
                  </a:cxn>
                  <a:cxn ang="0">
                    <a:pos x="175" y="307"/>
                  </a:cxn>
                  <a:cxn ang="0">
                    <a:pos x="156" y="318"/>
                  </a:cxn>
                  <a:cxn ang="0">
                    <a:pos x="138" y="330"/>
                  </a:cxn>
                  <a:cxn ang="0">
                    <a:pos x="126" y="337"/>
                  </a:cxn>
                  <a:cxn ang="0">
                    <a:pos x="111" y="344"/>
                  </a:cxn>
                  <a:cxn ang="0">
                    <a:pos x="98" y="349"/>
                  </a:cxn>
                  <a:cxn ang="0">
                    <a:pos x="85" y="353"/>
                  </a:cxn>
                  <a:cxn ang="0">
                    <a:pos x="74" y="359"/>
                  </a:cxn>
                  <a:cxn ang="0">
                    <a:pos x="63" y="366"/>
                  </a:cxn>
                  <a:cxn ang="0">
                    <a:pos x="56" y="374"/>
                  </a:cxn>
                  <a:cxn ang="0">
                    <a:pos x="49" y="386"/>
                  </a:cxn>
                  <a:cxn ang="0">
                    <a:pos x="41" y="395"/>
                  </a:cxn>
                  <a:cxn ang="0">
                    <a:pos x="33" y="403"/>
                  </a:cxn>
                  <a:cxn ang="0">
                    <a:pos x="26" y="414"/>
                  </a:cxn>
                  <a:cxn ang="0">
                    <a:pos x="17" y="437"/>
                  </a:cxn>
                  <a:cxn ang="0">
                    <a:pos x="10" y="464"/>
                  </a:cxn>
                  <a:cxn ang="0">
                    <a:pos x="5" y="495"/>
                  </a:cxn>
                  <a:cxn ang="0">
                    <a:pos x="2" y="542"/>
                  </a:cxn>
                  <a:cxn ang="0">
                    <a:pos x="0" y="598"/>
                  </a:cxn>
                  <a:cxn ang="0">
                    <a:pos x="0" y="645"/>
                  </a:cxn>
                  <a:cxn ang="0">
                    <a:pos x="0" y="693"/>
                  </a:cxn>
                  <a:cxn ang="0">
                    <a:pos x="0" y="733"/>
                  </a:cxn>
                  <a:cxn ang="0">
                    <a:pos x="0" y="755"/>
                  </a:cxn>
                  <a:cxn ang="0">
                    <a:pos x="0" y="772"/>
                  </a:cxn>
                  <a:cxn ang="0">
                    <a:pos x="1" y="788"/>
                  </a:cxn>
                  <a:cxn ang="0">
                    <a:pos x="3" y="800"/>
                  </a:cxn>
                  <a:cxn ang="0">
                    <a:pos x="3" y="812"/>
                  </a:cxn>
                  <a:cxn ang="0">
                    <a:pos x="4" y="826"/>
                  </a:cxn>
                  <a:cxn ang="0">
                    <a:pos x="3" y="840"/>
                  </a:cxn>
                  <a:cxn ang="0">
                    <a:pos x="2" y="856"/>
                  </a:cxn>
                  <a:cxn ang="0">
                    <a:pos x="0" y="876"/>
                  </a:cxn>
                  <a:cxn ang="0">
                    <a:pos x="0" y="897"/>
                  </a:cxn>
                  <a:cxn ang="0">
                    <a:pos x="0" y="921"/>
                  </a:cxn>
                  <a:cxn ang="0">
                    <a:pos x="0" y="967"/>
                  </a:cxn>
                  <a:cxn ang="0">
                    <a:pos x="0" y="1029"/>
                  </a:cxn>
                  <a:cxn ang="0">
                    <a:pos x="0" y="1082"/>
                  </a:cxn>
                  <a:cxn ang="0">
                    <a:pos x="0" y="1101"/>
                  </a:cxn>
                  <a:cxn ang="0">
                    <a:pos x="0" y="1126"/>
                  </a:cxn>
                </a:cxnLst>
                <a:rect l="0" t="0" r="r" b="b"/>
                <a:pathLst>
                  <a:path w="752" h="1190">
                    <a:moveTo>
                      <a:pt x="751" y="0"/>
                    </a:moveTo>
                    <a:lnTo>
                      <a:pt x="742" y="3"/>
                    </a:lnTo>
                    <a:lnTo>
                      <a:pt x="736" y="5"/>
                    </a:lnTo>
                    <a:lnTo>
                      <a:pt x="730" y="7"/>
                    </a:lnTo>
                    <a:lnTo>
                      <a:pt x="726" y="8"/>
                    </a:lnTo>
                    <a:lnTo>
                      <a:pt x="723" y="9"/>
                    </a:lnTo>
                    <a:lnTo>
                      <a:pt x="720" y="9"/>
                    </a:lnTo>
                    <a:lnTo>
                      <a:pt x="719" y="10"/>
                    </a:lnTo>
                    <a:lnTo>
                      <a:pt x="718" y="10"/>
                    </a:lnTo>
                    <a:lnTo>
                      <a:pt x="716" y="11"/>
                    </a:lnTo>
                    <a:lnTo>
                      <a:pt x="715" y="11"/>
                    </a:lnTo>
                    <a:lnTo>
                      <a:pt x="714" y="11"/>
                    </a:lnTo>
                    <a:lnTo>
                      <a:pt x="713" y="11"/>
                    </a:lnTo>
                    <a:lnTo>
                      <a:pt x="711" y="12"/>
                    </a:lnTo>
                    <a:lnTo>
                      <a:pt x="709" y="12"/>
                    </a:lnTo>
                    <a:lnTo>
                      <a:pt x="706" y="14"/>
                    </a:lnTo>
                    <a:lnTo>
                      <a:pt x="703" y="14"/>
                    </a:lnTo>
                    <a:lnTo>
                      <a:pt x="698" y="16"/>
                    </a:lnTo>
                    <a:lnTo>
                      <a:pt x="693" y="17"/>
                    </a:lnTo>
                    <a:lnTo>
                      <a:pt x="686" y="19"/>
                    </a:lnTo>
                    <a:lnTo>
                      <a:pt x="681" y="21"/>
                    </a:lnTo>
                    <a:lnTo>
                      <a:pt x="675" y="24"/>
                    </a:lnTo>
                    <a:lnTo>
                      <a:pt x="669" y="26"/>
                    </a:lnTo>
                    <a:lnTo>
                      <a:pt x="662" y="27"/>
                    </a:lnTo>
                    <a:lnTo>
                      <a:pt x="657" y="29"/>
                    </a:lnTo>
                    <a:lnTo>
                      <a:pt x="651" y="32"/>
                    </a:lnTo>
                    <a:lnTo>
                      <a:pt x="645" y="34"/>
                    </a:lnTo>
                    <a:lnTo>
                      <a:pt x="638" y="35"/>
                    </a:lnTo>
                    <a:lnTo>
                      <a:pt x="633" y="37"/>
                    </a:lnTo>
                    <a:lnTo>
                      <a:pt x="628" y="39"/>
                    </a:lnTo>
                    <a:lnTo>
                      <a:pt x="623" y="41"/>
                    </a:lnTo>
                    <a:lnTo>
                      <a:pt x="618" y="42"/>
                    </a:lnTo>
                    <a:lnTo>
                      <a:pt x="614" y="44"/>
                    </a:lnTo>
                    <a:lnTo>
                      <a:pt x="609" y="47"/>
                    </a:lnTo>
                    <a:lnTo>
                      <a:pt x="604" y="49"/>
                    </a:lnTo>
                    <a:lnTo>
                      <a:pt x="597" y="53"/>
                    </a:lnTo>
                    <a:lnTo>
                      <a:pt x="590" y="56"/>
                    </a:lnTo>
                    <a:lnTo>
                      <a:pt x="581" y="61"/>
                    </a:lnTo>
                    <a:lnTo>
                      <a:pt x="572" y="65"/>
                    </a:lnTo>
                    <a:lnTo>
                      <a:pt x="562" y="71"/>
                    </a:lnTo>
                    <a:lnTo>
                      <a:pt x="552" y="76"/>
                    </a:lnTo>
                    <a:lnTo>
                      <a:pt x="541" y="82"/>
                    </a:lnTo>
                    <a:lnTo>
                      <a:pt x="530" y="88"/>
                    </a:lnTo>
                    <a:lnTo>
                      <a:pt x="519" y="95"/>
                    </a:lnTo>
                    <a:lnTo>
                      <a:pt x="508" y="101"/>
                    </a:lnTo>
                    <a:lnTo>
                      <a:pt x="496" y="107"/>
                    </a:lnTo>
                    <a:lnTo>
                      <a:pt x="486" y="114"/>
                    </a:lnTo>
                    <a:lnTo>
                      <a:pt x="475" y="120"/>
                    </a:lnTo>
                    <a:lnTo>
                      <a:pt x="465" y="126"/>
                    </a:lnTo>
                    <a:lnTo>
                      <a:pt x="454" y="132"/>
                    </a:lnTo>
                    <a:lnTo>
                      <a:pt x="443" y="139"/>
                    </a:lnTo>
                    <a:lnTo>
                      <a:pt x="432" y="145"/>
                    </a:lnTo>
                    <a:lnTo>
                      <a:pt x="422" y="151"/>
                    </a:lnTo>
                    <a:lnTo>
                      <a:pt x="410" y="158"/>
                    </a:lnTo>
                    <a:lnTo>
                      <a:pt x="401" y="164"/>
                    </a:lnTo>
                    <a:lnTo>
                      <a:pt x="391" y="171"/>
                    </a:lnTo>
                    <a:lnTo>
                      <a:pt x="380" y="177"/>
                    </a:lnTo>
                    <a:lnTo>
                      <a:pt x="370" y="183"/>
                    </a:lnTo>
                    <a:lnTo>
                      <a:pt x="361" y="189"/>
                    </a:lnTo>
                    <a:lnTo>
                      <a:pt x="353" y="194"/>
                    </a:lnTo>
                    <a:lnTo>
                      <a:pt x="345" y="199"/>
                    </a:lnTo>
                    <a:lnTo>
                      <a:pt x="338" y="204"/>
                    </a:lnTo>
                    <a:lnTo>
                      <a:pt x="332" y="207"/>
                    </a:lnTo>
                    <a:lnTo>
                      <a:pt x="327" y="210"/>
                    </a:lnTo>
                    <a:lnTo>
                      <a:pt x="324" y="212"/>
                    </a:lnTo>
                    <a:lnTo>
                      <a:pt x="320" y="215"/>
                    </a:lnTo>
                    <a:lnTo>
                      <a:pt x="316" y="218"/>
                    </a:lnTo>
                    <a:lnTo>
                      <a:pt x="311" y="221"/>
                    </a:lnTo>
                    <a:lnTo>
                      <a:pt x="308" y="223"/>
                    </a:lnTo>
                    <a:lnTo>
                      <a:pt x="303" y="226"/>
                    </a:lnTo>
                    <a:lnTo>
                      <a:pt x="299" y="230"/>
                    </a:lnTo>
                    <a:lnTo>
                      <a:pt x="294" y="233"/>
                    </a:lnTo>
                    <a:lnTo>
                      <a:pt x="291" y="235"/>
                    </a:lnTo>
                    <a:lnTo>
                      <a:pt x="286" y="238"/>
                    </a:lnTo>
                    <a:lnTo>
                      <a:pt x="281" y="241"/>
                    </a:lnTo>
                    <a:lnTo>
                      <a:pt x="276" y="245"/>
                    </a:lnTo>
                    <a:lnTo>
                      <a:pt x="272" y="247"/>
                    </a:lnTo>
                    <a:lnTo>
                      <a:pt x="268" y="251"/>
                    </a:lnTo>
                    <a:lnTo>
                      <a:pt x="264" y="252"/>
                    </a:lnTo>
                    <a:lnTo>
                      <a:pt x="261" y="255"/>
                    </a:lnTo>
                    <a:lnTo>
                      <a:pt x="258" y="257"/>
                    </a:lnTo>
                    <a:lnTo>
                      <a:pt x="253" y="260"/>
                    </a:lnTo>
                    <a:lnTo>
                      <a:pt x="250" y="263"/>
                    </a:lnTo>
                    <a:lnTo>
                      <a:pt x="245" y="266"/>
                    </a:lnTo>
                    <a:lnTo>
                      <a:pt x="242" y="268"/>
                    </a:lnTo>
                    <a:lnTo>
                      <a:pt x="237" y="271"/>
                    </a:lnTo>
                    <a:lnTo>
                      <a:pt x="232" y="274"/>
                    </a:lnTo>
                    <a:lnTo>
                      <a:pt x="227" y="277"/>
                    </a:lnTo>
                    <a:lnTo>
                      <a:pt x="223" y="279"/>
                    </a:lnTo>
                    <a:lnTo>
                      <a:pt x="217" y="282"/>
                    </a:lnTo>
                    <a:lnTo>
                      <a:pt x="212" y="285"/>
                    </a:lnTo>
                    <a:lnTo>
                      <a:pt x="208" y="289"/>
                    </a:lnTo>
                    <a:lnTo>
                      <a:pt x="203" y="291"/>
                    </a:lnTo>
                    <a:lnTo>
                      <a:pt x="199" y="294"/>
                    </a:lnTo>
                    <a:lnTo>
                      <a:pt x="195" y="296"/>
                    </a:lnTo>
                    <a:lnTo>
                      <a:pt x="191" y="299"/>
                    </a:lnTo>
                    <a:lnTo>
                      <a:pt x="188" y="300"/>
                    </a:lnTo>
                    <a:lnTo>
                      <a:pt x="183" y="303"/>
                    </a:lnTo>
                    <a:lnTo>
                      <a:pt x="179" y="305"/>
                    </a:lnTo>
                    <a:lnTo>
                      <a:pt x="175" y="307"/>
                    </a:lnTo>
                    <a:lnTo>
                      <a:pt x="172" y="309"/>
                    </a:lnTo>
                    <a:lnTo>
                      <a:pt x="167" y="312"/>
                    </a:lnTo>
                    <a:lnTo>
                      <a:pt x="164" y="314"/>
                    </a:lnTo>
                    <a:lnTo>
                      <a:pt x="159" y="316"/>
                    </a:lnTo>
                    <a:lnTo>
                      <a:pt x="156" y="318"/>
                    </a:lnTo>
                    <a:lnTo>
                      <a:pt x="151" y="321"/>
                    </a:lnTo>
                    <a:lnTo>
                      <a:pt x="147" y="323"/>
                    </a:lnTo>
                    <a:lnTo>
                      <a:pt x="144" y="326"/>
                    </a:lnTo>
                    <a:lnTo>
                      <a:pt x="141" y="327"/>
                    </a:lnTo>
                    <a:lnTo>
                      <a:pt x="138" y="330"/>
                    </a:lnTo>
                    <a:lnTo>
                      <a:pt x="135" y="331"/>
                    </a:lnTo>
                    <a:lnTo>
                      <a:pt x="132" y="333"/>
                    </a:lnTo>
                    <a:lnTo>
                      <a:pt x="131" y="334"/>
                    </a:lnTo>
                    <a:lnTo>
                      <a:pt x="127" y="336"/>
                    </a:lnTo>
                    <a:lnTo>
                      <a:pt x="126" y="337"/>
                    </a:lnTo>
                    <a:lnTo>
                      <a:pt x="122" y="339"/>
                    </a:lnTo>
                    <a:lnTo>
                      <a:pt x="121" y="339"/>
                    </a:lnTo>
                    <a:lnTo>
                      <a:pt x="117" y="341"/>
                    </a:lnTo>
                    <a:lnTo>
                      <a:pt x="115" y="342"/>
                    </a:lnTo>
                    <a:lnTo>
                      <a:pt x="111" y="344"/>
                    </a:lnTo>
                    <a:lnTo>
                      <a:pt x="110" y="344"/>
                    </a:lnTo>
                    <a:lnTo>
                      <a:pt x="107" y="346"/>
                    </a:lnTo>
                    <a:lnTo>
                      <a:pt x="103" y="347"/>
                    </a:lnTo>
                    <a:lnTo>
                      <a:pt x="100" y="349"/>
                    </a:lnTo>
                    <a:lnTo>
                      <a:pt x="98" y="349"/>
                    </a:lnTo>
                    <a:lnTo>
                      <a:pt x="95" y="351"/>
                    </a:lnTo>
                    <a:lnTo>
                      <a:pt x="93" y="351"/>
                    </a:lnTo>
                    <a:lnTo>
                      <a:pt x="90" y="351"/>
                    </a:lnTo>
                    <a:lnTo>
                      <a:pt x="89" y="351"/>
                    </a:lnTo>
                    <a:lnTo>
                      <a:pt x="85" y="353"/>
                    </a:lnTo>
                    <a:lnTo>
                      <a:pt x="84" y="353"/>
                    </a:lnTo>
                    <a:lnTo>
                      <a:pt x="80" y="355"/>
                    </a:lnTo>
                    <a:lnTo>
                      <a:pt x="79" y="355"/>
                    </a:lnTo>
                    <a:lnTo>
                      <a:pt x="76" y="357"/>
                    </a:lnTo>
                    <a:lnTo>
                      <a:pt x="74" y="359"/>
                    </a:lnTo>
                    <a:lnTo>
                      <a:pt x="71" y="360"/>
                    </a:lnTo>
                    <a:lnTo>
                      <a:pt x="70" y="361"/>
                    </a:lnTo>
                    <a:lnTo>
                      <a:pt x="66" y="363"/>
                    </a:lnTo>
                    <a:lnTo>
                      <a:pt x="65" y="364"/>
                    </a:lnTo>
                    <a:lnTo>
                      <a:pt x="63" y="366"/>
                    </a:lnTo>
                    <a:lnTo>
                      <a:pt x="61" y="368"/>
                    </a:lnTo>
                    <a:lnTo>
                      <a:pt x="60" y="369"/>
                    </a:lnTo>
                    <a:lnTo>
                      <a:pt x="58" y="371"/>
                    </a:lnTo>
                    <a:lnTo>
                      <a:pt x="56" y="372"/>
                    </a:lnTo>
                    <a:lnTo>
                      <a:pt x="56" y="374"/>
                    </a:lnTo>
                    <a:lnTo>
                      <a:pt x="54" y="377"/>
                    </a:lnTo>
                    <a:lnTo>
                      <a:pt x="53" y="378"/>
                    </a:lnTo>
                    <a:lnTo>
                      <a:pt x="52" y="380"/>
                    </a:lnTo>
                    <a:lnTo>
                      <a:pt x="51" y="382"/>
                    </a:lnTo>
                    <a:lnTo>
                      <a:pt x="49" y="386"/>
                    </a:lnTo>
                    <a:lnTo>
                      <a:pt x="48" y="387"/>
                    </a:lnTo>
                    <a:lnTo>
                      <a:pt x="46" y="389"/>
                    </a:lnTo>
                    <a:lnTo>
                      <a:pt x="45" y="391"/>
                    </a:lnTo>
                    <a:lnTo>
                      <a:pt x="43" y="394"/>
                    </a:lnTo>
                    <a:lnTo>
                      <a:pt x="41" y="395"/>
                    </a:lnTo>
                    <a:lnTo>
                      <a:pt x="40" y="397"/>
                    </a:lnTo>
                    <a:lnTo>
                      <a:pt x="38" y="399"/>
                    </a:lnTo>
                    <a:lnTo>
                      <a:pt x="37" y="400"/>
                    </a:lnTo>
                    <a:lnTo>
                      <a:pt x="35" y="402"/>
                    </a:lnTo>
                    <a:lnTo>
                      <a:pt x="33" y="403"/>
                    </a:lnTo>
                    <a:lnTo>
                      <a:pt x="32" y="404"/>
                    </a:lnTo>
                    <a:lnTo>
                      <a:pt x="31" y="407"/>
                    </a:lnTo>
                    <a:lnTo>
                      <a:pt x="29" y="408"/>
                    </a:lnTo>
                    <a:lnTo>
                      <a:pt x="27" y="411"/>
                    </a:lnTo>
                    <a:lnTo>
                      <a:pt x="26" y="414"/>
                    </a:lnTo>
                    <a:lnTo>
                      <a:pt x="24" y="419"/>
                    </a:lnTo>
                    <a:lnTo>
                      <a:pt x="22" y="422"/>
                    </a:lnTo>
                    <a:lnTo>
                      <a:pt x="21" y="427"/>
                    </a:lnTo>
                    <a:lnTo>
                      <a:pt x="19" y="431"/>
                    </a:lnTo>
                    <a:lnTo>
                      <a:pt x="17" y="437"/>
                    </a:lnTo>
                    <a:lnTo>
                      <a:pt x="16" y="441"/>
                    </a:lnTo>
                    <a:lnTo>
                      <a:pt x="14" y="447"/>
                    </a:lnTo>
                    <a:lnTo>
                      <a:pt x="12" y="452"/>
                    </a:lnTo>
                    <a:lnTo>
                      <a:pt x="11" y="459"/>
                    </a:lnTo>
                    <a:lnTo>
                      <a:pt x="10" y="464"/>
                    </a:lnTo>
                    <a:lnTo>
                      <a:pt x="9" y="469"/>
                    </a:lnTo>
                    <a:lnTo>
                      <a:pt x="9" y="474"/>
                    </a:lnTo>
                    <a:lnTo>
                      <a:pt x="7" y="480"/>
                    </a:lnTo>
                    <a:lnTo>
                      <a:pt x="7" y="487"/>
                    </a:lnTo>
                    <a:lnTo>
                      <a:pt x="5" y="495"/>
                    </a:lnTo>
                    <a:lnTo>
                      <a:pt x="5" y="503"/>
                    </a:lnTo>
                    <a:lnTo>
                      <a:pt x="3" y="513"/>
                    </a:lnTo>
                    <a:lnTo>
                      <a:pt x="3" y="523"/>
                    </a:lnTo>
                    <a:lnTo>
                      <a:pt x="2" y="533"/>
                    </a:lnTo>
                    <a:lnTo>
                      <a:pt x="2" y="542"/>
                    </a:lnTo>
                    <a:lnTo>
                      <a:pt x="1" y="554"/>
                    </a:lnTo>
                    <a:lnTo>
                      <a:pt x="1" y="565"/>
                    </a:lnTo>
                    <a:lnTo>
                      <a:pt x="0" y="577"/>
                    </a:lnTo>
                    <a:lnTo>
                      <a:pt x="0" y="587"/>
                    </a:lnTo>
                    <a:lnTo>
                      <a:pt x="0" y="598"/>
                    </a:lnTo>
                    <a:lnTo>
                      <a:pt x="0" y="608"/>
                    </a:lnTo>
                    <a:lnTo>
                      <a:pt x="0" y="618"/>
                    </a:lnTo>
                    <a:lnTo>
                      <a:pt x="0" y="626"/>
                    </a:lnTo>
                    <a:lnTo>
                      <a:pt x="0" y="636"/>
                    </a:lnTo>
                    <a:lnTo>
                      <a:pt x="0" y="645"/>
                    </a:lnTo>
                    <a:lnTo>
                      <a:pt x="0" y="655"/>
                    </a:lnTo>
                    <a:lnTo>
                      <a:pt x="0" y="664"/>
                    </a:lnTo>
                    <a:lnTo>
                      <a:pt x="0" y="674"/>
                    </a:lnTo>
                    <a:lnTo>
                      <a:pt x="0" y="683"/>
                    </a:lnTo>
                    <a:lnTo>
                      <a:pt x="0" y="693"/>
                    </a:lnTo>
                    <a:lnTo>
                      <a:pt x="0" y="701"/>
                    </a:lnTo>
                    <a:lnTo>
                      <a:pt x="0" y="710"/>
                    </a:lnTo>
                    <a:lnTo>
                      <a:pt x="0" y="719"/>
                    </a:lnTo>
                    <a:lnTo>
                      <a:pt x="0" y="726"/>
                    </a:lnTo>
                    <a:lnTo>
                      <a:pt x="0" y="733"/>
                    </a:lnTo>
                    <a:lnTo>
                      <a:pt x="0" y="739"/>
                    </a:lnTo>
                    <a:lnTo>
                      <a:pt x="0" y="744"/>
                    </a:lnTo>
                    <a:lnTo>
                      <a:pt x="0" y="749"/>
                    </a:lnTo>
                    <a:lnTo>
                      <a:pt x="0" y="752"/>
                    </a:lnTo>
                    <a:lnTo>
                      <a:pt x="0" y="755"/>
                    </a:lnTo>
                    <a:lnTo>
                      <a:pt x="0" y="759"/>
                    </a:lnTo>
                    <a:lnTo>
                      <a:pt x="0" y="762"/>
                    </a:lnTo>
                    <a:lnTo>
                      <a:pt x="0" y="765"/>
                    </a:lnTo>
                    <a:lnTo>
                      <a:pt x="0" y="769"/>
                    </a:lnTo>
                    <a:lnTo>
                      <a:pt x="0" y="772"/>
                    </a:lnTo>
                    <a:lnTo>
                      <a:pt x="0" y="775"/>
                    </a:lnTo>
                    <a:lnTo>
                      <a:pt x="1" y="778"/>
                    </a:lnTo>
                    <a:lnTo>
                      <a:pt x="1" y="782"/>
                    </a:lnTo>
                    <a:lnTo>
                      <a:pt x="1" y="785"/>
                    </a:lnTo>
                    <a:lnTo>
                      <a:pt x="1" y="788"/>
                    </a:lnTo>
                    <a:lnTo>
                      <a:pt x="2" y="791"/>
                    </a:lnTo>
                    <a:lnTo>
                      <a:pt x="2" y="794"/>
                    </a:lnTo>
                    <a:lnTo>
                      <a:pt x="2" y="797"/>
                    </a:lnTo>
                    <a:lnTo>
                      <a:pt x="2" y="798"/>
                    </a:lnTo>
                    <a:lnTo>
                      <a:pt x="3" y="800"/>
                    </a:lnTo>
                    <a:lnTo>
                      <a:pt x="3" y="802"/>
                    </a:lnTo>
                    <a:lnTo>
                      <a:pt x="3" y="804"/>
                    </a:lnTo>
                    <a:lnTo>
                      <a:pt x="3" y="807"/>
                    </a:lnTo>
                    <a:lnTo>
                      <a:pt x="3" y="809"/>
                    </a:lnTo>
                    <a:lnTo>
                      <a:pt x="3" y="812"/>
                    </a:lnTo>
                    <a:lnTo>
                      <a:pt x="3" y="815"/>
                    </a:lnTo>
                    <a:lnTo>
                      <a:pt x="3" y="818"/>
                    </a:lnTo>
                    <a:lnTo>
                      <a:pt x="4" y="820"/>
                    </a:lnTo>
                    <a:lnTo>
                      <a:pt x="4" y="823"/>
                    </a:lnTo>
                    <a:lnTo>
                      <a:pt x="4" y="826"/>
                    </a:lnTo>
                    <a:lnTo>
                      <a:pt x="4" y="830"/>
                    </a:lnTo>
                    <a:lnTo>
                      <a:pt x="4" y="832"/>
                    </a:lnTo>
                    <a:lnTo>
                      <a:pt x="3" y="835"/>
                    </a:lnTo>
                    <a:lnTo>
                      <a:pt x="3" y="838"/>
                    </a:lnTo>
                    <a:lnTo>
                      <a:pt x="3" y="840"/>
                    </a:lnTo>
                    <a:lnTo>
                      <a:pt x="3" y="842"/>
                    </a:lnTo>
                    <a:lnTo>
                      <a:pt x="2" y="845"/>
                    </a:lnTo>
                    <a:lnTo>
                      <a:pt x="2" y="849"/>
                    </a:lnTo>
                    <a:lnTo>
                      <a:pt x="2" y="853"/>
                    </a:lnTo>
                    <a:lnTo>
                      <a:pt x="2" y="856"/>
                    </a:lnTo>
                    <a:lnTo>
                      <a:pt x="1" y="861"/>
                    </a:lnTo>
                    <a:lnTo>
                      <a:pt x="1" y="864"/>
                    </a:lnTo>
                    <a:lnTo>
                      <a:pt x="1" y="868"/>
                    </a:lnTo>
                    <a:lnTo>
                      <a:pt x="1" y="871"/>
                    </a:lnTo>
                    <a:lnTo>
                      <a:pt x="0" y="876"/>
                    </a:lnTo>
                    <a:lnTo>
                      <a:pt x="0" y="880"/>
                    </a:lnTo>
                    <a:lnTo>
                      <a:pt x="0" y="885"/>
                    </a:lnTo>
                    <a:lnTo>
                      <a:pt x="0" y="889"/>
                    </a:lnTo>
                    <a:lnTo>
                      <a:pt x="0" y="893"/>
                    </a:lnTo>
                    <a:lnTo>
                      <a:pt x="0" y="897"/>
                    </a:lnTo>
                    <a:lnTo>
                      <a:pt x="0" y="900"/>
                    </a:lnTo>
                    <a:lnTo>
                      <a:pt x="0" y="903"/>
                    </a:lnTo>
                    <a:lnTo>
                      <a:pt x="0" y="908"/>
                    </a:lnTo>
                    <a:lnTo>
                      <a:pt x="0" y="913"/>
                    </a:lnTo>
                    <a:lnTo>
                      <a:pt x="0" y="921"/>
                    </a:lnTo>
                    <a:lnTo>
                      <a:pt x="0" y="928"/>
                    </a:lnTo>
                    <a:lnTo>
                      <a:pt x="0" y="937"/>
                    </a:lnTo>
                    <a:lnTo>
                      <a:pt x="0" y="946"/>
                    </a:lnTo>
                    <a:lnTo>
                      <a:pt x="0" y="957"/>
                    </a:lnTo>
                    <a:lnTo>
                      <a:pt x="0" y="967"/>
                    </a:lnTo>
                    <a:lnTo>
                      <a:pt x="0" y="980"/>
                    </a:lnTo>
                    <a:lnTo>
                      <a:pt x="0" y="991"/>
                    </a:lnTo>
                    <a:lnTo>
                      <a:pt x="0" y="1004"/>
                    </a:lnTo>
                    <a:lnTo>
                      <a:pt x="0" y="1016"/>
                    </a:lnTo>
                    <a:lnTo>
                      <a:pt x="0" y="1029"/>
                    </a:lnTo>
                    <a:lnTo>
                      <a:pt x="0" y="1040"/>
                    </a:lnTo>
                    <a:lnTo>
                      <a:pt x="0" y="1053"/>
                    </a:lnTo>
                    <a:lnTo>
                      <a:pt x="0" y="1064"/>
                    </a:lnTo>
                    <a:lnTo>
                      <a:pt x="0" y="1075"/>
                    </a:lnTo>
                    <a:lnTo>
                      <a:pt x="0" y="1082"/>
                    </a:lnTo>
                    <a:lnTo>
                      <a:pt x="0" y="1089"/>
                    </a:lnTo>
                    <a:lnTo>
                      <a:pt x="0" y="1092"/>
                    </a:lnTo>
                    <a:lnTo>
                      <a:pt x="0" y="1096"/>
                    </a:lnTo>
                    <a:lnTo>
                      <a:pt x="0" y="1098"/>
                    </a:lnTo>
                    <a:lnTo>
                      <a:pt x="0" y="1101"/>
                    </a:lnTo>
                    <a:lnTo>
                      <a:pt x="0" y="1103"/>
                    </a:lnTo>
                    <a:lnTo>
                      <a:pt x="0" y="1107"/>
                    </a:lnTo>
                    <a:lnTo>
                      <a:pt x="0" y="1112"/>
                    </a:lnTo>
                    <a:lnTo>
                      <a:pt x="0" y="1118"/>
                    </a:lnTo>
                    <a:lnTo>
                      <a:pt x="0" y="1126"/>
                    </a:lnTo>
                    <a:lnTo>
                      <a:pt x="0" y="1137"/>
                    </a:lnTo>
                    <a:lnTo>
                      <a:pt x="0" y="1151"/>
                    </a:lnTo>
                    <a:lnTo>
                      <a:pt x="0" y="1168"/>
                    </a:lnTo>
                    <a:lnTo>
                      <a:pt x="1" y="1189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70" name="Freeform 54"/>
              <p:cNvSpPr>
                <a:spLocks noChangeAspect="1"/>
              </p:cNvSpPr>
              <p:nvPr/>
            </p:nvSpPr>
            <p:spPr bwMode="auto">
              <a:xfrm>
                <a:off x="2493" y="1354"/>
                <a:ext cx="243" cy="15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92" y="0"/>
                  </a:cxn>
                  <a:cxn ang="0">
                    <a:pos x="125" y="0"/>
                  </a:cxn>
                  <a:cxn ang="0">
                    <a:pos x="144" y="0"/>
                  </a:cxn>
                  <a:cxn ang="0">
                    <a:pos x="155" y="0"/>
                  </a:cxn>
                  <a:cxn ang="0">
                    <a:pos x="164" y="0"/>
                  </a:cxn>
                  <a:cxn ang="0">
                    <a:pos x="177" y="0"/>
                  </a:cxn>
                  <a:cxn ang="0">
                    <a:pos x="201" y="0"/>
                  </a:cxn>
                  <a:cxn ang="0">
                    <a:pos x="240" y="1"/>
                  </a:cxn>
                  <a:cxn ang="0">
                    <a:pos x="283" y="2"/>
                  </a:cxn>
                  <a:cxn ang="0">
                    <a:pos x="325" y="3"/>
                  </a:cxn>
                  <a:cxn ang="0">
                    <a:pos x="366" y="6"/>
                  </a:cxn>
                  <a:cxn ang="0">
                    <a:pos x="404" y="9"/>
                  </a:cxn>
                  <a:cxn ang="0">
                    <a:pos x="436" y="12"/>
                  </a:cxn>
                  <a:cxn ang="0">
                    <a:pos x="463" y="17"/>
                  </a:cxn>
                  <a:cxn ang="0">
                    <a:pos x="482" y="20"/>
                  </a:cxn>
                  <a:cxn ang="0">
                    <a:pos x="493" y="25"/>
                  </a:cxn>
                  <a:cxn ang="0">
                    <a:pos x="503" y="30"/>
                  </a:cxn>
                  <a:cxn ang="0">
                    <a:pos x="512" y="34"/>
                  </a:cxn>
                  <a:cxn ang="0">
                    <a:pos x="522" y="41"/>
                  </a:cxn>
                  <a:cxn ang="0">
                    <a:pos x="532" y="46"/>
                  </a:cxn>
                  <a:cxn ang="0">
                    <a:pos x="542" y="53"/>
                  </a:cxn>
                  <a:cxn ang="0">
                    <a:pos x="550" y="58"/>
                  </a:cxn>
                  <a:cxn ang="0">
                    <a:pos x="556" y="63"/>
                  </a:cxn>
                  <a:cxn ang="0">
                    <a:pos x="561" y="68"/>
                  </a:cxn>
                  <a:cxn ang="0">
                    <a:pos x="564" y="74"/>
                  </a:cxn>
                  <a:cxn ang="0">
                    <a:pos x="567" y="83"/>
                  </a:cxn>
                  <a:cxn ang="0">
                    <a:pos x="570" y="94"/>
                  </a:cxn>
                  <a:cxn ang="0">
                    <a:pos x="572" y="105"/>
                  </a:cxn>
                  <a:cxn ang="0">
                    <a:pos x="573" y="118"/>
                  </a:cxn>
                  <a:cxn ang="0">
                    <a:pos x="575" y="131"/>
                  </a:cxn>
                  <a:cxn ang="0">
                    <a:pos x="575" y="144"/>
                  </a:cxn>
                  <a:cxn ang="0">
                    <a:pos x="573" y="156"/>
                  </a:cxn>
                  <a:cxn ang="0">
                    <a:pos x="573" y="169"/>
                  </a:cxn>
                  <a:cxn ang="0">
                    <a:pos x="573" y="184"/>
                  </a:cxn>
                  <a:cxn ang="0">
                    <a:pos x="573" y="197"/>
                  </a:cxn>
                  <a:cxn ang="0">
                    <a:pos x="574" y="211"/>
                  </a:cxn>
                  <a:cxn ang="0">
                    <a:pos x="575" y="224"/>
                  </a:cxn>
                  <a:cxn ang="0">
                    <a:pos x="577" y="235"/>
                  </a:cxn>
                  <a:cxn ang="0">
                    <a:pos x="580" y="244"/>
                  </a:cxn>
                  <a:cxn ang="0">
                    <a:pos x="582" y="252"/>
                  </a:cxn>
                  <a:cxn ang="0">
                    <a:pos x="583" y="260"/>
                  </a:cxn>
                  <a:cxn ang="0">
                    <a:pos x="585" y="269"/>
                  </a:cxn>
                  <a:cxn ang="0">
                    <a:pos x="585" y="280"/>
                  </a:cxn>
                  <a:cxn ang="0">
                    <a:pos x="585" y="291"/>
                  </a:cxn>
                  <a:cxn ang="0">
                    <a:pos x="585" y="302"/>
                  </a:cxn>
                  <a:cxn ang="0">
                    <a:pos x="584" y="313"/>
                  </a:cxn>
                  <a:cxn ang="0">
                    <a:pos x="582" y="323"/>
                  </a:cxn>
                  <a:cxn ang="0">
                    <a:pos x="580" y="331"/>
                  </a:cxn>
                  <a:cxn ang="0">
                    <a:pos x="579" y="336"/>
                  </a:cxn>
                  <a:cxn ang="0">
                    <a:pos x="577" y="339"/>
                  </a:cxn>
                  <a:cxn ang="0">
                    <a:pos x="577" y="342"/>
                  </a:cxn>
                  <a:cxn ang="0">
                    <a:pos x="576" y="344"/>
                  </a:cxn>
                  <a:cxn ang="0">
                    <a:pos x="575" y="348"/>
                  </a:cxn>
                  <a:cxn ang="0">
                    <a:pos x="573" y="355"/>
                  </a:cxn>
                  <a:cxn ang="0">
                    <a:pos x="570" y="366"/>
                  </a:cxn>
                </a:cxnLst>
                <a:rect l="0" t="0" r="r" b="b"/>
                <a:pathLst>
                  <a:path w="587" h="374">
                    <a:moveTo>
                      <a:pt x="0" y="0"/>
                    </a:moveTo>
                    <a:lnTo>
                      <a:pt x="37" y="0"/>
                    </a:lnTo>
                    <a:lnTo>
                      <a:pt x="68" y="0"/>
                    </a:lnTo>
                    <a:lnTo>
                      <a:pt x="92" y="0"/>
                    </a:lnTo>
                    <a:lnTo>
                      <a:pt x="111" y="0"/>
                    </a:lnTo>
                    <a:lnTo>
                      <a:pt x="125" y="0"/>
                    </a:lnTo>
                    <a:lnTo>
                      <a:pt x="136" y="0"/>
                    </a:lnTo>
                    <a:lnTo>
                      <a:pt x="144" y="0"/>
                    </a:lnTo>
                    <a:lnTo>
                      <a:pt x="151" y="0"/>
                    </a:lnTo>
                    <a:lnTo>
                      <a:pt x="155" y="0"/>
                    </a:lnTo>
                    <a:lnTo>
                      <a:pt x="160" y="0"/>
                    </a:lnTo>
                    <a:lnTo>
                      <a:pt x="164" y="0"/>
                    </a:lnTo>
                    <a:lnTo>
                      <a:pt x="170" y="0"/>
                    </a:lnTo>
                    <a:lnTo>
                      <a:pt x="177" y="0"/>
                    </a:lnTo>
                    <a:lnTo>
                      <a:pt x="188" y="0"/>
                    </a:lnTo>
                    <a:lnTo>
                      <a:pt x="201" y="0"/>
                    </a:lnTo>
                    <a:lnTo>
                      <a:pt x="221" y="0"/>
                    </a:lnTo>
                    <a:lnTo>
                      <a:pt x="240" y="1"/>
                    </a:lnTo>
                    <a:lnTo>
                      <a:pt x="262" y="1"/>
                    </a:lnTo>
                    <a:lnTo>
                      <a:pt x="283" y="2"/>
                    </a:lnTo>
                    <a:lnTo>
                      <a:pt x="305" y="2"/>
                    </a:lnTo>
                    <a:lnTo>
                      <a:pt x="325" y="3"/>
                    </a:lnTo>
                    <a:lnTo>
                      <a:pt x="346" y="5"/>
                    </a:lnTo>
                    <a:lnTo>
                      <a:pt x="366" y="6"/>
                    </a:lnTo>
                    <a:lnTo>
                      <a:pt x="386" y="7"/>
                    </a:lnTo>
                    <a:lnTo>
                      <a:pt x="404" y="9"/>
                    </a:lnTo>
                    <a:lnTo>
                      <a:pt x="421" y="11"/>
                    </a:lnTo>
                    <a:lnTo>
                      <a:pt x="436" y="12"/>
                    </a:lnTo>
                    <a:lnTo>
                      <a:pt x="451" y="14"/>
                    </a:lnTo>
                    <a:lnTo>
                      <a:pt x="463" y="17"/>
                    </a:lnTo>
                    <a:lnTo>
                      <a:pt x="474" y="18"/>
                    </a:lnTo>
                    <a:lnTo>
                      <a:pt x="482" y="20"/>
                    </a:lnTo>
                    <a:lnTo>
                      <a:pt x="489" y="22"/>
                    </a:lnTo>
                    <a:lnTo>
                      <a:pt x="493" y="25"/>
                    </a:lnTo>
                    <a:lnTo>
                      <a:pt x="498" y="26"/>
                    </a:lnTo>
                    <a:lnTo>
                      <a:pt x="503" y="30"/>
                    </a:lnTo>
                    <a:lnTo>
                      <a:pt x="507" y="31"/>
                    </a:lnTo>
                    <a:lnTo>
                      <a:pt x="512" y="34"/>
                    </a:lnTo>
                    <a:lnTo>
                      <a:pt x="517" y="38"/>
                    </a:lnTo>
                    <a:lnTo>
                      <a:pt x="522" y="41"/>
                    </a:lnTo>
                    <a:lnTo>
                      <a:pt x="528" y="43"/>
                    </a:lnTo>
                    <a:lnTo>
                      <a:pt x="532" y="46"/>
                    </a:lnTo>
                    <a:lnTo>
                      <a:pt x="537" y="49"/>
                    </a:lnTo>
                    <a:lnTo>
                      <a:pt x="542" y="53"/>
                    </a:lnTo>
                    <a:lnTo>
                      <a:pt x="547" y="55"/>
                    </a:lnTo>
                    <a:lnTo>
                      <a:pt x="550" y="58"/>
                    </a:lnTo>
                    <a:lnTo>
                      <a:pt x="554" y="60"/>
                    </a:lnTo>
                    <a:lnTo>
                      <a:pt x="556" y="63"/>
                    </a:lnTo>
                    <a:lnTo>
                      <a:pt x="559" y="64"/>
                    </a:lnTo>
                    <a:lnTo>
                      <a:pt x="561" y="68"/>
                    </a:lnTo>
                    <a:lnTo>
                      <a:pt x="562" y="70"/>
                    </a:lnTo>
                    <a:lnTo>
                      <a:pt x="564" y="74"/>
                    </a:lnTo>
                    <a:lnTo>
                      <a:pt x="566" y="78"/>
                    </a:lnTo>
                    <a:lnTo>
                      <a:pt x="567" y="83"/>
                    </a:lnTo>
                    <a:lnTo>
                      <a:pt x="568" y="88"/>
                    </a:lnTo>
                    <a:lnTo>
                      <a:pt x="570" y="94"/>
                    </a:lnTo>
                    <a:lnTo>
                      <a:pt x="572" y="99"/>
                    </a:lnTo>
                    <a:lnTo>
                      <a:pt x="572" y="105"/>
                    </a:lnTo>
                    <a:lnTo>
                      <a:pt x="573" y="112"/>
                    </a:lnTo>
                    <a:lnTo>
                      <a:pt x="573" y="118"/>
                    </a:lnTo>
                    <a:lnTo>
                      <a:pt x="575" y="124"/>
                    </a:lnTo>
                    <a:lnTo>
                      <a:pt x="575" y="131"/>
                    </a:lnTo>
                    <a:lnTo>
                      <a:pt x="575" y="137"/>
                    </a:lnTo>
                    <a:lnTo>
                      <a:pt x="575" y="144"/>
                    </a:lnTo>
                    <a:lnTo>
                      <a:pt x="575" y="149"/>
                    </a:lnTo>
                    <a:lnTo>
                      <a:pt x="573" y="156"/>
                    </a:lnTo>
                    <a:lnTo>
                      <a:pt x="573" y="163"/>
                    </a:lnTo>
                    <a:lnTo>
                      <a:pt x="573" y="169"/>
                    </a:lnTo>
                    <a:lnTo>
                      <a:pt x="573" y="176"/>
                    </a:lnTo>
                    <a:lnTo>
                      <a:pt x="573" y="184"/>
                    </a:lnTo>
                    <a:lnTo>
                      <a:pt x="573" y="191"/>
                    </a:lnTo>
                    <a:lnTo>
                      <a:pt x="573" y="197"/>
                    </a:lnTo>
                    <a:lnTo>
                      <a:pt x="574" y="203"/>
                    </a:lnTo>
                    <a:lnTo>
                      <a:pt x="574" y="211"/>
                    </a:lnTo>
                    <a:lnTo>
                      <a:pt x="575" y="217"/>
                    </a:lnTo>
                    <a:lnTo>
                      <a:pt x="575" y="224"/>
                    </a:lnTo>
                    <a:lnTo>
                      <a:pt x="576" y="229"/>
                    </a:lnTo>
                    <a:lnTo>
                      <a:pt x="577" y="235"/>
                    </a:lnTo>
                    <a:lnTo>
                      <a:pt x="579" y="240"/>
                    </a:lnTo>
                    <a:lnTo>
                      <a:pt x="580" y="244"/>
                    </a:lnTo>
                    <a:lnTo>
                      <a:pt x="582" y="247"/>
                    </a:lnTo>
                    <a:lnTo>
                      <a:pt x="582" y="252"/>
                    </a:lnTo>
                    <a:lnTo>
                      <a:pt x="583" y="255"/>
                    </a:lnTo>
                    <a:lnTo>
                      <a:pt x="583" y="260"/>
                    </a:lnTo>
                    <a:lnTo>
                      <a:pt x="585" y="263"/>
                    </a:lnTo>
                    <a:lnTo>
                      <a:pt x="585" y="269"/>
                    </a:lnTo>
                    <a:lnTo>
                      <a:pt x="585" y="274"/>
                    </a:lnTo>
                    <a:lnTo>
                      <a:pt x="585" y="280"/>
                    </a:lnTo>
                    <a:lnTo>
                      <a:pt x="586" y="285"/>
                    </a:lnTo>
                    <a:lnTo>
                      <a:pt x="585" y="291"/>
                    </a:lnTo>
                    <a:lnTo>
                      <a:pt x="585" y="296"/>
                    </a:lnTo>
                    <a:lnTo>
                      <a:pt x="585" y="302"/>
                    </a:lnTo>
                    <a:lnTo>
                      <a:pt x="585" y="307"/>
                    </a:lnTo>
                    <a:lnTo>
                      <a:pt x="584" y="313"/>
                    </a:lnTo>
                    <a:lnTo>
                      <a:pt x="584" y="318"/>
                    </a:lnTo>
                    <a:lnTo>
                      <a:pt x="582" y="323"/>
                    </a:lnTo>
                    <a:lnTo>
                      <a:pt x="582" y="327"/>
                    </a:lnTo>
                    <a:lnTo>
                      <a:pt x="580" y="331"/>
                    </a:lnTo>
                    <a:lnTo>
                      <a:pt x="580" y="334"/>
                    </a:lnTo>
                    <a:lnTo>
                      <a:pt x="579" y="336"/>
                    </a:lnTo>
                    <a:lnTo>
                      <a:pt x="579" y="338"/>
                    </a:lnTo>
                    <a:lnTo>
                      <a:pt x="577" y="339"/>
                    </a:lnTo>
                    <a:lnTo>
                      <a:pt x="577" y="340"/>
                    </a:lnTo>
                    <a:lnTo>
                      <a:pt x="577" y="342"/>
                    </a:lnTo>
                    <a:lnTo>
                      <a:pt x="577" y="342"/>
                    </a:lnTo>
                    <a:lnTo>
                      <a:pt x="576" y="344"/>
                    </a:lnTo>
                    <a:lnTo>
                      <a:pt x="576" y="346"/>
                    </a:lnTo>
                    <a:lnTo>
                      <a:pt x="575" y="348"/>
                    </a:lnTo>
                    <a:lnTo>
                      <a:pt x="575" y="350"/>
                    </a:lnTo>
                    <a:lnTo>
                      <a:pt x="573" y="355"/>
                    </a:lnTo>
                    <a:lnTo>
                      <a:pt x="572" y="360"/>
                    </a:lnTo>
                    <a:lnTo>
                      <a:pt x="570" y="366"/>
                    </a:lnTo>
                    <a:lnTo>
                      <a:pt x="569" y="373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71" name="Freeform 55"/>
              <p:cNvSpPr>
                <a:spLocks noChangeAspect="1"/>
              </p:cNvSpPr>
              <p:nvPr/>
            </p:nvSpPr>
            <p:spPr bwMode="auto">
              <a:xfrm>
                <a:off x="2001" y="1394"/>
                <a:ext cx="601" cy="29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240" y="4"/>
                  </a:cxn>
                  <a:cxn ang="0">
                    <a:pos x="327" y="4"/>
                  </a:cxn>
                  <a:cxn ang="0">
                    <a:pos x="376" y="4"/>
                  </a:cxn>
                  <a:cxn ang="0">
                    <a:pos x="404" y="5"/>
                  </a:cxn>
                  <a:cxn ang="0">
                    <a:pos x="426" y="5"/>
                  </a:cxn>
                  <a:cxn ang="0">
                    <a:pos x="461" y="5"/>
                  </a:cxn>
                  <a:cxn ang="0">
                    <a:pos x="524" y="5"/>
                  </a:cxn>
                  <a:cxn ang="0">
                    <a:pos x="625" y="7"/>
                  </a:cxn>
                  <a:cxn ang="0">
                    <a:pos x="731" y="9"/>
                  </a:cxn>
                  <a:cxn ang="0">
                    <a:pos x="835" y="11"/>
                  </a:cxn>
                  <a:cxn ang="0">
                    <a:pos x="931" y="13"/>
                  </a:cxn>
                  <a:cxn ang="0">
                    <a:pos x="1016" y="14"/>
                  </a:cxn>
                  <a:cxn ang="0">
                    <a:pos x="1086" y="18"/>
                  </a:cxn>
                  <a:cxn ang="0">
                    <a:pos x="1140" y="19"/>
                  </a:cxn>
                  <a:cxn ang="0">
                    <a:pos x="1171" y="21"/>
                  </a:cxn>
                  <a:cxn ang="0">
                    <a:pos x="1181" y="23"/>
                  </a:cxn>
                  <a:cxn ang="0">
                    <a:pos x="1191" y="26"/>
                  </a:cxn>
                  <a:cxn ang="0">
                    <a:pos x="1202" y="27"/>
                  </a:cxn>
                  <a:cxn ang="0">
                    <a:pos x="1216" y="28"/>
                  </a:cxn>
                  <a:cxn ang="0">
                    <a:pos x="1231" y="30"/>
                  </a:cxn>
                  <a:cxn ang="0">
                    <a:pos x="1247" y="30"/>
                  </a:cxn>
                  <a:cxn ang="0">
                    <a:pos x="1263" y="31"/>
                  </a:cxn>
                  <a:cxn ang="0">
                    <a:pos x="1278" y="31"/>
                  </a:cxn>
                  <a:cxn ang="0">
                    <a:pos x="1293" y="32"/>
                  </a:cxn>
                  <a:cxn ang="0">
                    <a:pos x="1309" y="33"/>
                  </a:cxn>
                  <a:cxn ang="0">
                    <a:pos x="1327" y="35"/>
                  </a:cxn>
                  <a:cxn ang="0">
                    <a:pos x="1344" y="37"/>
                  </a:cxn>
                  <a:cxn ang="0">
                    <a:pos x="1362" y="40"/>
                  </a:cxn>
                  <a:cxn ang="0">
                    <a:pos x="1378" y="43"/>
                  </a:cxn>
                  <a:cxn ang="0">
                    <a:pos x="1393" y="47"/>
                  </a:cxn>
                  <a:cxn ang="0">
                    <a:pos x="1405" y="50"/>
                  </a:cxn>
                  <a:cxn ang="0">
                    <a:pos x="1414" y="54"/>
                  </a:cxn>
                  <a:cxn ang="0">
                    <a:pos x="1419" y="57"/>
                  </a:cxn>
                  <a:cxn ang="0">
                    <a:pos x="1422" y="58"/>
                  </a:cxn>
                  <a:cxn ang="0">
                    <a:pos x="1424" y="58"/>
                  </a:cxn>
                  <a:cxn ang="0">
                    <a:pos x="1427" y="60"/>
                  </a:cxn>
                  <a:cxn ang="0">
                    <a:pos x="1430" y="61"/>
                  </a:cxn>
                  <a:cxn ang="0">
                    <a:pos x="1438" y="64"/>
                  </a:cxn>
                  <a:cxn ang="0">
                    <a:pos x="1450" y="69"/>
                  </a:cxn>
                </a:cxnLst>
                <a:rect l="0" t="0" r="r" b="b"/>
                <a:pathLst>
                  <a:path w="1461" h="72">
                    <a:moveTo>
                      <a:pt x="0" y="0"/>
                    </a:moveTo>
                    <a:lnTo>
                      <a:pt x="97" y="2"/>
                    </a:lnTo>
                    <a:lnTo>
                      <a:pt x="177" y="3"/>
                    </a:lnTo>
                    <a:lnTo>
                      <a:pt x="240" y="4"/>
                    </a:lnTo>
                    <a:lnTo>
                      <a:pt x="290" y="4"/>
                    </a:lnTo>
                    <a:lnTo>
                      <a:pt x="327" y="4"/>
                    </a:lnTo>
                    <a:lnTo>
                      <a:pt x="356" y="4"/>
                    </a:lnTo>
                    <a:lnTo>
                      <a:pt x="376" y="4"/>
                    </a:lnTo>
                    <a:lnTo>
                      <a:pt x="393" y="4"/>
                    </a:lnTo>
                    <a:lnTo>
                      <a:pt x="404" y="5"/>
                    </a:lnTo>
                    <a:lnTo>
                      <a:pt x="415" y="5"/>
                    </a:lnTo>
                    <a:lnTo>
                      <a:pt x="426" y="5"/>
                    </a:lnTo>
                    <a:lnTo>
                      <a:pt x="441" y="5"/>
                    </a:lnTo>
                    <a:lnTo>
                      <a:pt x="461" y="5"/>
                    </a:lnTo>
                    <a:lnTo>
                      <a:pt x="488" y="5"/>
                    </a:lnTo>
                    <a:lnTo>
                      <a:pt x="524" y="5"/>
                    </a:lnTo>
                    <a:lnTo>
                      <a:pt x="572" y="5"/>
                    </a:lnTo>
                    <a:lnTo>
                      <a:pt x="625" y="7"/>
                    </a:lnTo>
                    <a:lnTo>
                      <a:pt x="678" y="8"/>
                    </a:lnTo>
                    <a:lnTo>
                      <a:pt x="731" y="9"/>
                    </a:lnTo>
                    <a:lnTo>
                      <a:pt x="784" y="9"/>
                    </a:lnTo>
                    <a:lnTo>
                      <a:pt x="835" y="11"/>
                    </a:lnTo>
                    <a:lnTo>
                      <a:pt x="884" y="11"/>
                    </a:lnTo>
                    <a:lnTo>
                      <a:pt x="931" y="13"/>
                    </a:lnTo>
                    <a:lnTo>
                      <a:pt x="976" y="13"/>
                    </a:lnTo>
                    <a:lnTo>
                      <a:pt x="1016" y="14"/>
                    </a:lnTo>
                    <a:lnTo>
                      <a:pt x="1054" y="16"/>
                    </a:lnTo>
                    <a:lnTo>
                      <a:pt x="1086" y="18"/>
                    </a:lnTo>
                    <a:lnTo>
                      <a:pt x="1116" y="18"/>
                    </a:lnTo>
                    <a:lnTo>
                      <a:pt x="1140" y="19"/>
                    </a:lnTo>
                    <a:lnTo>
                      <a:pt x="1159" y="20"/>
                    </a:lnTo>
                    <a:lnTo>
                      <a:pt x="1171" y="21"/>
                    </a:lnTo>
                    <a:lnTo>
                      <a:pt x="1178" y="21"/>
                    </a:lnTo>
                    <a:lnTo>
                      <a:pt x="1181" y="23"/>
                    </a:lnTo>
                    <a:lnTo>
                      <a:pt x="1186" y="24"/>
                    </a:lnTo>
                    <a:lnTo>
                      <a:pt x="1191" y="26"/>
                    </a:lnTo>
                    <a:lnTo>
                      <a:pt x="1197" y="26"/>
                    </a:lnTo>
                    <a:lnTo>
                      <a:pt x="1202" y="27"/>
                    </a:lnTo>
                    <a:lnTo>
                      <a:pt x="1209" y="27"/>
                    </a:lnTo>
                    <a:lnTo>
                      <a:pt x="1216" y="28"/>
                    </a:lnTo>
                    <a:lnTo>
                      <a:pt x="1224" y="28"/>
                    </a:lnTo>
                    <a:lnTo>
                      <a:pt x="1231" y="30"/>
                    </a:lnTo>
                    <a:lnTo>
                      <a:pt x="1239" y="30"/>
                    </a:lnTo>
                    <a:lnTo>
                      <a:pt x="1247" y="30"/>
                    </a:lnTo>
                    <a:lnTo>
                      <a:pt x="1255" y="30"/>
                    </a:lnTo>
                    <a:lnTo>
                      <a:pt x="1263" y="31"/>
                    </a:lnTo>
                    <a:lnTo>
                      <a:pt x="1271" y="31"/>
                    </a:lnTo>
                    <a:lnTo>
                      <a:pt x="1278" y="31"/>
                    </a:lnTo>
                    <a:lnTo>
                      <a:pt x="1287" y="31"/>
                    </a:lnTo>
                    <a:lnTo>
                      <a:pt x="1293" y="32"/>
                    </a:lnTo>
                    <a:lnTo>
                      <a:pt x="1301" y="32"/>
                    </a:lnTo>
                    <a:lnTo>
                      <a:pt x="1309" y="33"/>
                    </a:lnTo>
                    <a:lnTo>
                      <a:pt x="1318" y="33"/>
                    </a:lnTo>
                    <a:lnTo>
                      <a:pt x="1327" y="35"/>
                    </a:lnTo>
                    <a:lnTo>
                      <a:pt x="1336" y="36"/>
                    </a:lnTo>
                    <a:lnTo>
                      <a:pt x="1344" y="37"/>
                    </a:lnTo>
                    <a:lnTo>
                      <a:pt x="1354" y="37"/>
                    </a:lnTo>
                    <a:lnTo>
                      <a:pt x="1362" y="40"/>
                    </a:lnTo>
                    <a:lnTo>
                      <a:pt x="1370" y="41"/>
                    </a:lnTo>
                    <a:lnTo>
                      <a:pt x="1378" y="43"/>
                    </a:lnTo>
                    <a:lnTo>
                      <a:pt x="1386" y="45"/>
                    </a:lnTo>
                    <a:lnTo>
                      <a:pt x="1393" y="47"/>
                    </a:lnTo>
                    <a:lnTo>
                      <a:pt x="1400" y="49"/>
                    </a:lnTo>
                    <a:lnTo>
                      <a:pt x="1405" y="50"/>
                    </a:lnTo>
                    <a:lnTo>
                      <a:pt x="1411" y="52"/>
                    </a:lnTo>
                    <a:lnTo>
                      <a:pt x="1414" y="54"/>
                    </a:lnTo>
                    <a:lnTo>
                      <a:pt x="1417" y="55"/>
                    </a:lnTo>
                    <a:lnTo>
                      <a:pt x="1419" y="57"/>
                    </a:lnTo>
                    <a:lnTo>
                      <a:pt x="1421" y="57"/>
                    </a:lnTo>
                    <a:lnTo>
                      <a:pt x="1422" y="58"/>
                    </a:lnTo>
                    <a:lnTo>
                      <a:pt x="1423" y="58"/>
                    </a:lnTo>
                    <a:lnTo>
                      <a:pt x="1424" y="58"/>
                    </a:lnTo>
                    <a:lnTo>
                      <a:pt x="1425" y="58"/>
                    </a:lnTo>
                    <a:lnTo>
                      <a:pt x="1427" y="60"/>
                    </a:lnTo>
                    <a:lnTo>
                      <a:pt x="1428" y="60"/>
                    </a:lnTo>
                    <a:lnTo>
                      <a:pt x="1430" y="61"/>
                    </a:lnTo>
                    <a:lnTo>
                      <a:pt x="1434" y="62"/>
                    </a:lnTo>
                    <a:lnTo>
                      <a:pt x="1438" y="64"/>
                    </a:lnTo>
                    <a:lnTo>
                      <a:pt x="1444" y="66"/>
                    </a:lnTo>
                    <a:lnTo>
                      <a:pt x="1450" y="69"/>
                    </a:lnTo>
                    <a:lnTo>
                      <a:pt x="1460" y="71"/>
                    </a:lnTo>
                  </a:path>
                </a:pathLst>
              </a:custGeom>
              <a:noFill/>
              <a:ln w="18811" cap="flat" cmpd="sng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272" name="Text Box 56"/>
            <p:cNvSpPr txBox="1">
              <a:spLocks noChangeArrowheads="1"/>
            </p:cNvSpPr>
            <p:nvPr/>
          </p:nvSpPr>
          <p:spPr bwMode="auto">
            <a:xfrm>
              <a:off x="2382" y="1745"/>
              <a:ext cx="69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Area 3</a:t>
              </a:r>
              <a:endParaRPr lang="en-US" sz="2400" b="1" dirty="0"/>
            </a:p>
          </p:txBody>
        </p:sp>
        <p:sp>
          <p:nvSpPr>
            <p:cNvPr id="9273" name="Text Box 57"/>
            <p:cNvSpPr txBox="1">
              <a:spLocks noChangeArrowheads="1"/>
            </p:cNvSpPr>
            <p:nvPr/>
          </p:nvSpPr>
          <p:spPr bwMode="auto">
            <a:xfrm>
              <a:off x="2926" y="2697"/>
              <a:ext cx="69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Area 2</a:t>
              </a:r>
              <a:endParaRPr lang="en-US" sz="2400" b="1" dirty="0"/>
            </a:p>
          </p:txBody>
        </p:sp>
        <p:sp>
          <p:nvSpPr>
            <p:cNvPr id="9274" name="Text Box 58"/>
            <p:cNvSpPr txBox="1">
              <a:spLocks noChangeArrowheads="1"/>
            </p:cNvSpPr>
            <p:nvPr/>
          </p:nvSpPr>
          <p:spPr bwMode="auto">
            <a:xfrm>
              <a:off x="4116" y="2863"/>
              <a:ext cx="69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Area 1</a:t>
              </a:r>
              <a:endParaRPr lang="en-US" sz="2400" b="1" dirty="0"/>
            </a:p>
          </p:txBody>
        </p:sp>
      </p:grp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0" y="5715000"/>
            <a:ext cx="9436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/>
              <a:t>Harris-Galveston Subsidence District</a:t>
            </a:r>
            <a:br>
              <a:rPr lang="en-US" sz="2400" b="1" dirty="0"/>
            </a:br>
            <a:r>
              <a:rPr lang="en-US" sz="2400" b="1" dirty="0"/>
              <a:t>Surface Water Conversion Plan</a:t>
            </a:r>
          </a:p>
        </p:txBody>
      </p:sp>
      <p:sp>
        <p:nvSpPr>
          <p:cNvPr id="9278" name="Text Box 62"/>
          <p:cNvSpPr txBox="1">
            <a:spLocks noChangeArrowheads="1"/>
          </p:cNvSpPr>
          <p:nvPr/>
        </p:nvSpPr>
        <p:spPr bwMode="auto">
          <a:xfrm>
            <a:off x="3048000" y="3907974"/>
            <a:ext cx="2819554" cy="10772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u="sng" dirty="0" smtClean="0"/>
              <a:t>2011 Surface </a:t>
            </a:r>
            <a:r>
              <a:rPr lang="en-US" sz="1600" b="1" u="sng" dirty="0"/>
              <a:t>Water Conversion</a:t>
            </a:r>
          </a:p>
          <a:p>
            <a:r>
              <a:rPr lang="en-US" sz="1600" b="1" dirty="0"/>
              <a:t>Area I:   100% </a:t>
            </a:r>
          </a:p>
          <a:p>
            <a:r>
              <a:rPr lang="en-US" sz="1600" b="1" dirty="0"/>
              <a:t>Area II:   </a:t>
            </a:r>
            <a:r>
              <a:rPr lang="en-US" sz="1600" b="1" dirty="0" smtClean="0"/>
              <a:t>93.1%</a:t>
            </a:r>
            <a:endParaRPr lang="en-US" sz="1600" b="1" dirty="0"/>
          </a:p>
          <a:p>
            <a:r>
              <a:rPr lang="en-US" sz="1600" b="1" dirty="0"/>
              <a:t>Area III:  </a:t>
            </a:r>
            <a:r>
              <a:rPr lang="en-US" sz="1600" b="1" dirty="0" smtClean="0"/>
              <a:t>49.51%</a:t>
            </a:r>
            <a:endParaRPr lang="en-US" sz="1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AF8A1-5EB6-43EB-B216-B51D02B7784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04800" y="304800"/>
            <a:ext cx="70391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Lake Houston Reservoir Level 2011</a:t>
            </a:r>
          </a:p>
        </p:txBody>
      </p:sp>
      <p:pic>
        <p:nvPicPr>
          <p:cNvPr id="6" name="Picture 7" descr="new-2"/>
          <p:cNvPicPr>
            <a:picLocks noChangeAspect="1" noChangeArrowheads="1"/>
          </p:cNvPicPr>
          <p:nvPr/>
        </p:nvPicPr>
        <p:blipFill>
          <a:blip r:embed="rId3" cstate="print"/>
          <a:srcRect l="5099" t="7739" r="5099" b="10872"/>
          <a:stretch>
            <a:fillRect/>
          </a:stretch>
        </p:blipFill>
        <p:spPr bwMode="auto">
          <a:xfrm>
            <a:off x="209550" y="1677988"/>
            <a:ext cx="2133600" cy="19319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" y="3971925"/>
            <a:ext cx="2152649" cy="20669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7" name="Straight Connector 16"/>
          <p:cNvCxnSpPr>
            <a:cxnSpLocks noChangeShapeType="1"/>
          </p:cNvCxnSpPr>
          <p:nvPr/>
        </p:nvCxnSpPr>
        <p:spPr bwMode="auto">
          <a:xfrm flipV="1">
            <a:off x="304800" y="1219200"/>
            <a:ext cx="8097837" cy="12700"/>
          </a:xfrm>
          <a:prstGeom prst="line">
            <a:avLst/>
          </a:prstGeom>
          <a:noFill/>
          <a:ln w="79375" algn="ctr">
            <a:solidFill>
              <a:srgbClr val="000099"/>
            </a:solidFill>
            <a:round/>
            <a:headEnd/>
            <a:tailEnd/>
          </a:ln>
        </p:spPr>
      </p:cxn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7988"/>
            <a:ext cx="5888038" cy="43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9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39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AF8A1-5EB6-43EB-B216-B51D02B7784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2590800" y="228600"/>
            <a:ext cx="40148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Luce Bayou Project</a:t>
            </a:r>
            <a:endParaRPr lang="en-US" sz="3600" b="1" dirty="0">
              <a:latin typeface="+mj-lt"/>
            </a:endParaRPr>
          </a:p>
        </p:txBody>
      </p:sp>
      <p:cxnSp>
        <p:nvCxnSpPr>
          <p:cNvPr id="6" name="Straight Connector 16"/>
          <p:cNvCxnSpPr>
            <a:cxnSpLocks noChangeShapeType="1"/>
          </p:cNvCxnSpPr>
          <p:nvPr/>
        </p:nvCxnSpPr>
        <p:spPr bwMode="auto">
          <a:xfrm flipV="1">
            <a:off x="609600" y="990600"/>
            <a:ext cx="8097837" cy="12700"/>
          </a:xfrm>
          <a:prstGeom prst="line">
            <a:avLst/>
          </a:prstGeom>
          <a:noFill/>
          <a:ln w="79375" algn="ctr">
            <a:solidFill>
              <a:srgbClr val="000099"/>
            </a:solidFill>
            <a:round/>
            <a:headEnd/>
            <a:tailEnd/>
          </a:ln>
        </p:spPr>
      </p:cxnSp>
      <p:pic>
        <p:nvPicPr>
          <p:cNvPr id="8" name="Picture 3" descr="C:\Documents and Settings\E124278\Desktop\altroute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10327"/>
            <a:ext cx="8991600" cy="6685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7696200" cy="550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AF8A1-5EB6-43EB-B216-B51D02B7784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459377" y="344269"/>
            <a:ext cx="58908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Future Water Supply Projects</a:t>
            </a:r>
            <a:endParaRPr lang="en-US" sz="3600" b="1" dirty="0">
              <a:latin typeface="+mj-lt"/>
            </a:endParaRPr>
          </a:p>
        </p:txBody>
      </p:sp>
      <p:cxnSp>
        <p:nvCxnSpPr>
          <p:cNvPr id="6" name="Straight Connector 16"/>
          <p:cNvCxnSpPr>
            <a:cxnSpLocks noChangeShapeType="1"/>
          </p:cNvCxnSpPr>
          <p:nvPr/>
        </p:nvCxnSpPr>
        <p:spPr bwMode="auto">
          <a:xfrm flipV="1">
            <a:off x="609600" y="990600"/>
            <a:ext cx="8097837" cy="12700"/>
          </a:xfrm>
          <a:prstGeom prst="line">
            <a:avLst/>
          </a:prstGeom>
          <a:noFill/>
          <a:ln w="79375" algn="ctr">
            <a:solidFill>
              <a:srgbClr val="000099"/>
            </a:solidFill>
            <a:round/>
            <a:headEnd/>
            <a:tailEnd/>
          </a:ln>
        </p:spPr>
      </p:cxnSp>
      <p:sp>
        <p:nvSpPr>
          <p:cNvPr id="7" name="TextBox 6"/>
          <p:cNvSpPr txBox="1"/>
          <p:nvPr/>
        </p:nvSpPr>
        <p:spPr>
          <a:xfrm>
            <a:off x="990600" y="1600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Allens Creek Reservoir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8915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754563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 smtClean="0"/>
              <a:t>Planning with its continuous efforts make sure that City has enough resources and capacity in the system to meet the existing and future demands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Engineering and Construction manage the building of</a:t>
            </a:r>
          </a:p>
          <a:p>
            <a:pPr marL="0" indent="0">
              <a:buNone/>
            </a:pPr>
            <a:r>
              <a:rPr lang="en-US" sz="2800" b="1" dirty="0" smtClean="0"/>
              <a:t>    new water infrastructure</a:t>
            </a:r>
          </a:p>
          <a:p>
            <a:pPr marL="0" indent="0">
              <a:buNone/>
            </a:pPr>
            <a:endParaRPr lang="en-US" sz="2800" b="1" dirty="0" smtClean="0"/>
          </a:p>
          <a:p>
            <a:r>
              <a:rPr lang="en-US" sz="2800" b="1" dirty="0" smtClean="0"/>
              <a:t>Operations and maintenance groups work hard to ensure that all the facilities are running adequately for uninterrupted supply to the citizens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Water quality groups do sampling, testing and cross connection control to maintain and improve the water quality through their continuous surveillance</a:t>
            </a:r>
            <a:r>
              <a:rPr lang="en-US" b="1" dirty="0" smtClean="0"/>
              <a:t>.  </a:t>
            </a:r>
            <a:endParaRPr lang="en-US" b="1" dirty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Houston works diligently </a:t>
            </a:r>
            <a:b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meet the ever-growing water needs </a:t>
            </a: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2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158875"/>
              </p:ext>
            </p:extLst>
          </p:nvPr>
        </p:nvGraphicFramePr>
        <p:xfrm>
          <a:off x="-293688" y="-150813"/>
          <a:ext cx="9839326" cy="715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1" name="Acrobat Document" r:id="rId4" imgW="22631361" imgH="16459084" progId="AcroExch.Document.7">
                  <p:embed/>
                </p:oleObj>
              </mc:Choice>
              <mc:Fallback>
                <p:oleObj name="Acrobat Document" r:id="rId4" imgW="22631361" imgH="16459084" progId="AcroExch.Document.7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3688" y="-150813"/>
                        <a:ext cx="9839326" cy="715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178578" y="1030256"/>
            <a:ext cx="7355821" cy="5599144"/>
            <a:chOff x="2832" y="1985"/>
            <a:chExt cx="2928" cy="2335"/>
          </a:xfrm>
        </p:grpSpPr>
        <p:pic>
          <p:nvPicPr>
            <p:cNvPr id="9222" name="Picture 9" descr="MCj0439587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2" y="1985"/>
              <a:ext cx="2928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264" y="2976"/>
              <a:ext cx="732" cy="115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Drinking </a:t>
              </a:r>
            </a:p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Water</a:t>
              </a:r>
            </a:p>
          </p:txBody>
        </p:sp>
        <p:sp>
          <p:nvSpPr>
            <p:cNvPr id="922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3024" y="2448"/>
              <a:ext cx="732" cy="459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Groundwater</a:t>
              </a:r>
            </a:p>
          </p:txBody>
        </p:sp>
        <p:sp>
          <p:nvSpPr>
            <p:cNvPr id="9225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3888" y="2064"/>
              <a:ext cx="816" cy="3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Rain/Storm</a:t>
              </a:r>
            </a:p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Water</a:t>
              </a:r>
            </a:p>
          </p:txBody>
        </p:sp>
        <p:sp>
          <p:nvSpPr>
            <p:cNvPr id="9226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704" y="3072"/>
              <a:ext cx="720" cy="1056"/>
            </a:xfrm>
            <a:prstGeom prst="rect">
              <a:avLst/>
            </a:prstGeom>
          </p:spPr>
          <p:txBody>
            <a:bodyPr wrap="none" fromWordArt="1">
              <a:prstTxWarp prst="textSlantDown">
                <a:avLst>
                  <a:gd name="adj" fmla="val 44444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Recycled </a:t>
              </a:r>
            </a:p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Water</a:t>
              </a:r>
            </a:p>
          </p:txBody>
        </p:sp>
        <p:sp>
          <p:nvSpPr>
            <p:cNvPr id="9227" name="WordArt 15"/>
            <p:cNvSpPr>
              <a:spLocks noChangeArrowheads="1" noChangeShapeType="1" noTextEdit="1"/>
            </p:cNvSpPr>
            <p:nvPr/>
          </p:nvSpPr>
          <p:spPr bwMode="auto">
            <a:xfrm rot="2499252">
              <a:off x="4896" y="2400"/>
              <a:ext cx="732" cy="459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Wastewater</a:t>
              </a:r>
            </a:p>
          </p:txBody>
        </p:sp>
        <p:sp>
          <p:nvSpPr>
            <p:cNvPr id="9228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888" y="2544"/>
              <a:ext cx="816" cy="5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ONE</a:t>
              </a:r>
            </a:p>
            <a:p>
              <a:pPr algn="ctr"/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WATER</a:t>
              </a:r>
            </a:p>
          </p:txBody>
        </p:sp>
      </p:grp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-838200" y="228600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endParaRPr lang="en-US" sz="4000" b="1" u="sng" dirty="0">
              <a:solidFill>
                <a:srgbClr val="CC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219200"/>
            <a:ext cx="609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Thank you</a:t>
            </a:r>
          </a:p>
          <a:p>
            <a:pPr algn="ctr"/>
            <a:endParaRPr lang="en-US" sz="9600" dirty="0"/>
          </a:p>
          <a:p>
            <a:pPr algn="ctr"/>
            <a:r>
              <a:rPr lang="en-US" sz="9600" dirty="0" smtClean="0"/>
              <a:t>Questions?</a:t>
            </a:r>
            <a:endParaRPr lang="en-US" sz="9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8771"/>
            <a:ext cx="4038600" cy="663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3340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70 % of the </a:t>
            </a:r>
            <a:r>
              <a:rPr lang="en-US" sz="2400" dirty="0" smtClean="0"/>
              <a:t>earth is comprised </a:t>
            </a:r>
            <a:r>
              <a:rPr lang="en-US" sz="2400" dirty="0" smtClean="0"/>
              <a:t>of water but out of this only 2.5 % is fresh water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505200"/>
            <a:ext cx="26809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 of this 2.5 % </a:t>
            </a:r>
          </a:p>
          <a:p>
            <a:r>
              <a:rPr lang="en-US" sz="2400" dirty="0" smtClean="0"/>
              <a:t>only 1 % is </a:t>
            </a:r>
          </a:p>
          <a:p>
            <a:r>
              <a:rPr lang="en-US" sz="2400" dirty="0" smtClean="0"/>
              <a:t>available for  humans and</a:t>
            </a:r>
          </a:p>
          <a:p>
            <a:r>
              <a:rPr lang="en-US" sz="2400" dirty="0" smtClean="0"/>
              <a:t>ecosystem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5" name="Picture 7" descr="Region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2400"/>
            <a:ext cx="5105400" cy="4999038"/>
          </a:xfrm>
          <a:prstGeom prst="rect">
            <a:avLst/>
          </a:prstGeom>
          <a:noFill/>
        </p:spPr>
      </p:pic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3505200" y="156673"/>
            <a:ext cx="510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State Water Planning Regions</a:t>
            </a:r>
          </a:p>
          <a:p>
            <a:pPr algn="ctr" eaLnBrk="0" hangingPunct="0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Houston and suburbs are in  Region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</a:t>
            </a:r>
          </a:p>
        </p:txBody>
      </p:sp>
      <p:pic>
        <p:nvPicPr>
          <p:cNvPr id="4" name="Picture 2" descr="F:\Afinowicz\Center_for_Houstons_Future\GIS\Exhibits\CHF_Counti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3684" y="2599944"/>
            <a:ext cx="3290316" cy="4258056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8153400" y="-1143000"/>
            <a:ext cx="7772400" cy="2286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Houston </a:t>
            </a:r>
            <a:br>
              <a:rPr 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System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6934200" y="3276600"/>
            <a:ext cx="5638800" cy="1524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Lisa Lattu, PE &amp; AICP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</a:rPr>
              <a:t>City of Houston Public Works &amp; Engineering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</a:rPr>
              <a:t>Infrastructure Planning</a:t>
            </a:r>
          </a:p>
          <a:p>
            <a:pPr algn="l"/>
            <a:r>
              <a:rPr lang="en-US" b="1" dirty="0" smtClean="0">
                <a:solidFill>
                  <a:srgbClr val="FFFFFF"/>
                </a:solidFill>
              </a:rPr>
              <a:t>September 16, 2011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06368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4196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160870"/>
            <a:ext cx="204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Downtown Houston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2438400"/>
            <a:ext cx="296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Texas Medical Center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502560" cy="35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3686201"/>
            <a:ext cx="167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Corridor</a:t>
            </a:r>
            <a:endParaRPr lang="en-US" dirty="0"/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60" y="3200401"/>
            <a:ext cx="4377423" cy="353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266700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Galleria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Houston is nation’s fourth largest City </a:t>
            </a:r>
          </a:p>
          <a:p>
            <a:endParaRPr lang="en-US" dirty="0" smtClean="0"/>
          </a:p>
          <a:p>
            <a:r>
              <a:rPr lang="en-US" dirty="0" smtClean="0"/>
              <a:t>Houston has no geographical boundaries to limit expansion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It is a challenge to plan, built, maintain and manage the water system to meet Houston’s</a:t>
            </a:r>
          </a:p>
          <a:p>
            <a:pPr marL="0" indent="0">
              <a:buNone/>
            </a:pPr>
            <a:r>
              <a:rPr lang="en-US" dirty="0" smtClean="0"/>
              <a:t>   ever increasing needs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457200"/>
            <a:ext cx="5307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we face 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944562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 of Water Planning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Diagram 2"/>
          <p:cNvGrpSpPr>
            <a:grpSpLocks noChangeAspect="1"/>
          </p:cNvGrpSpPr>
          <p:nvPr/>
        </p:nvGrpSpPr>
        <p:grpSpPr bwMode="auto">
          <a:xfrm>
            <a:off x="399791" y="1718142"/>
            <a:ext cx="8343778" cy="4987597"/>
            <a:chOff x="515" y="654"/>
            <a:chExt cx="4730" cy="3237"/>
          </a:xfrm>
        </p:grpSpPr>
        <p:sp>
          <p:nvSpPr>
            <p:cNvPr id="5" name="_s1028"/>
            <p:cNvSpPr>
              <a:spLocks noChangeArrowheads="1" noTextEdit="1"/>
            </p:cNvSpPr>
            <p:nvPr/>
          </p:nvSpPr>
          <p:spPr bwMode="auto">
            <a:xfrm>
              <a:off x="2268" y="1082"/>
              <a:ext cx="1224" cy="122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69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6" name="_s1029"/>
            <p:cNvSpPr>
              <a:spLocks noChangeArrowheads="1"/>
            </p:cNvSpPr>
            <p:nvPr/>
          </p:nvSpPr>
          <p:spPr bwMode="auto">
            <a:xfrm>
              <a:off x="2268" y="654"/>
              <a:ext cx="1224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Water </a:t>
              </a:r>
              <a:r>
                <a:rPr lang="en-US" sz="2400" b="1" dirty="0" smtClean="0"/>
                <a:t>Sources </a:t>
              </a:r>
              <a:r>
                <a:rPr lang="en-US" sz="2400" b="1" dirty="0"/>
                <a:t>and </a:t>
              </a:r>
              <a:r>
                <a:rPr lang="en-US" sz="2400" b="1" dirty="0" smtClean="0"/>
                <a:t>Rights 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(Supply)</a:t>
              </a:r>
            </a:p>
          </p:txBody>
        </p:sp>
        <p:sp>
          <p:nvSpPr>
            <p:cNvPr id="7" name="_s1030"/>
            <p:cNvSpPr>
              <a:spLocks noChangeArrowheads="1" noTextEdit="1"/>
            </p:cNvSpPr>
            <p:nvPr/>
          </p:nvSpPr>
          <p:spPr bwMode="auto">
            <a:xfrm>
              <a:off x="2711" y="1403"/>
              <a:ext cx="1224" cy="1224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69">
              <a:solidFill>
                <a:schemeClr val="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8" name="_s1031"/>
            <p:cNvSpPr>
              <a:spLocks noChangeArrowheads="1"/>
            </p:cNvSpPr>
            <p:nvPr/>
          </p:nvSpPr>
          <p:spPr bwMode="auto">
            <a:xfrm>
              <a:off x="4021" y="1483"/>
              <a:ext cx="1224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Conveyance System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(Raw Water)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_s1032"/>
            <p:cNvSpPr>
              <a:spLocks noChangeArrowheads="1" noTextEdit="1"/>
            </p:cNvSpPr>
            <p:nvPr/>
          </p:nvSpPr>
          <p:spPr bwMode="auto">
            <a:xfrm>
              <a:off x="2542" y="1924"/>
              <a:ext cx="1224" cy="122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4669">
              <a:solidFill>
                <a:schemeClr val="folHlink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0" name="_s1033"/>
            <p:cNvSpPr>
              <a:spLocks noChangeArrowheads="1"/>
            </p:cNvSpPr>
            <p:nvPr/>
          </p:nvSpPr>
          <p:spPr bwMode="auto">
            <a:xfrm>
              <a:off x="720" y="3149"/>
              <a:ext cx="1224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          Transmission and Distribution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      (Treated Water)</a:t>
              </a:r>
            </a:p>
          </p:txBody>
        </p:sp>
        <p:sp>
          <p:nvSpPr>
            <p:cNvPr id="11" name="_s1034"/>
            <p:cNvSpPr>
              <a:spLocks noChangeArrowheads="1" noTextEdit="1"/>
            </p:cNvSpPr>
            <p:nvPr/>
          </p:nvSpPr>
          <p:spPr bwMode="auto">
            <a:xfrm>
              <a:off x="1995" y="1924"/>
              <a:ext cx="1224" cy="122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 w="4669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2" name="_s1035"/>
            <p:cNvSpPr>
              <a:spLocks noChangeArrowheads="1"/>
            </p:cNvSpPr>
            <p:nvPr/>
          </p:nvSpPr>
          <p:spPr bwMode="auto">
            <a:xfrm>
              <a:off x="3571" y="2902"/>
              <a:ext cx="1382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Treatment and Pressurizing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(Plants and Re-Pump Stations)</a:t>
              </a:r>
            </a:p>
          </p:txBody>
        </p:sp>
        <p:sp>
          <p:nvSpPr>
            <p:cNvPr id="13" name="_s1036"/>
            <p:cNvSpPr>
              <a:spLocks noChangeArrowheads="1" noTextEdit="1"/>
            </p:cNvSpPr>
            <p:nvPr/>
          </p:nvSpPr>
          <p:spPr bwMode="auto">
            <a:xfrm>
              <a:off x="1826" y="1404"/>
              <a:ext cx="1224" cy="1224"/>
            </a:xfrm>
            <a:prstGeom prst="ellipse">
              <a:avLst/>
            </a:prstGeom>
            <a:solidFill>
              <a:srgbClr val="CC99FF">
                <a:alpha val="50000"/>
              </a:srgbClr>
            </a:solidFill>
            <a:ln w="4699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4" name="_s1037"/>
            <p:cNvSpPr>
              <a:spLocks noChangeArrowheads="1"/>
            </p:cNvSpPr>
            <p:nvPr/>
          </p:nvSpPr>
          <p:spPr bwMode="auto">
            <a:xfrm>
              <a:off x="515" y="1483"/>
              <a:ext cx="1224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51206" tIns="25603" rIns="51206" bIns="256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Demands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(Customers)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BFECF-59DD-47FA-809B-5FF7BDF02C8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0500" y="0"/>
            <a:ext cx="2171700" cy="22098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Today’s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Water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Sources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18134600"/>
              </p:ext>
            </p:extLst>
          </p:nvPr>
        </p:nvGraphicFramePr>
        <p:xfrm>
          <a:off x="2932907" y="381000"/>
          <a:ext cx="3049584" cy="2142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7" name="Clip" r:id="rId4" imgW="2200582" imgH="1828571" progId="">
                  <p:embed/>
                </p:oleObj>
              </mc:Choice>
              <mc:Fallback>
                <p:oleObj name="Clip" r:id="rId4" imgW="2200582" imgH="1828571" progId="">
                  <p:embed/>
                  <p:pic>
                    <p:nvPicPr>
                      <p:cNvPr id="0" name="Picture 28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2907" y="381000"/>
                        <a:ext cx="3049584" cy="21429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990633737"/>
              </p:ext>
            </p:extLst>
          </p:nvPr>
        </p:nvGraphicFramePr>
        <p:xfrm>
          <a:off x="5966255" y="2590822"/>
          <a:ext cx="3177745" cy="2114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8" name="Clip" r:id="rId6" imgW="6190476" imgH="4114286" progId="">
                  <p:embed/>
                </p:oleObj>
              </mc:Choice>
              <mc:Fallback>
                <p:oleObj name="Clip" r:id="rId6" imgW="6190476" imgH="4114286" progId="">
                  <p:embed/>
                  <p:pic>
                    <p:nvPicPr>
                      <p:cNvPr id="0" name="Picture 28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6255" y="2590822"/>
                        <a:ext cx="3177745" cy="21146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626564369"/>
              </p:ext>
            </p:extLst>
          </p:nvPr>
        </p:nvGraphicFramePr>
        <p:xfrm>
          <a:off x="2992485" y="4775200"/>
          <a:ext cx="2971800" cy="201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9" name="Clip" r:id="rId8" imgW="923810" imgH="1057423" progId="">
                  <p:embed/>
                </p:oleObj>
              </mc:Choice>
              <mc:Fallback>
                <p:oleObj name="Clip" r:id="rId8" imgW="923810" imgH="1057423" progId="">
                  <p:embed/>
                  <p:pic>
                    <p:nvPicPr>
                      <p:cNvPr id="0" name="Picture 28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85" y="4775200"/>
                        <a:ext cx="2971800" cy="20116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8618" y="2607555"/>
            <a:ext cx="2971801" cy="209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607556"/>
            <a:ext cx="2971799" cy="209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0686" y="2640786"/>
            <a:ext cx="29717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Conroe 1973</a:t>
            </a:r>
          </a:p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 on San Jacinto River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728143" y="4572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smtClean="0"/>
              <a:t> 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Livingston 1969</a:t>
            </a:r>
          </a:p>
          <a:p>
            <a:pPr eaLnBrk="1" hangingPunct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Dam on Trinity River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553200" y="2664767"/>
            <a:ext cx="18271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Trinity River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022600" y="4800600"/>
            <a:ext cx="29162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Houston 1954</a:t>
            </a:r>
          </a:p>
          <a:p>
            <a:pPr eaLnBrk="1" hangingPunct="1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 on San Jacinto River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3048000" y="2825453"/>
            <a:ext cx="304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Water</a:t>
            </a:r>
          </a:p>
          <a:p>
            <a:pPr algn="ctr" eaLnBrk="1" hangingPunct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641E6-C13A-4628-8F25-092B9F97802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KL">
      <a:dk1>
        <a:srgbClr val="000000"/>
      </a:dk1>
      <a:lt1>
        <a:srgbClr val="FFFF00"/>
      </a:lt1>
      <a:dk2>
        <a:srgbClr val="1F497D"/>
      </a:dk2>
      <a:lt2>
        <a:srgbClr val="EEECE1"/>
      </a:lt2>
      <a:accent1>
        <a:srgbClr val="C00000"/>
      </a:accent1>
      <a:accent2>
        <a:srgbClr val="9BBB59"/>
      </a:accent2>
      <a:accent3>
        <a:srgbClr val="92CDDC"/>
      </a:accent3>
      <a:accent4>
        <a:srgbClr val="B2A2C7"/>
      </a:accent4>
      <a:accent5>
        <a:srgbClr val="FAC08F"/>
      </a:accent5>
      <a:accent6>
        <a:srgbClr val="FE66FF"/>
      </a:accent6>
      <a:hlink>
        <a:srgbClr val="FFC000"/>
      </a:hlink>
      <a:folHlink>
        <a:srgbClr val="FFC000"/>
      </a:folHlink>
    </a:clrScheme>
    <a:fontScheme name="LKL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LKL">
      <a:dk1>
        <a:srgbClr val="000000"/>
      </a:dk1>
      <a:lt1>
        <a:srgbClr val="FFFF00"/>
      </a:lt1>
      <a:dk2>
        <a:srgbClr val="1F497D"/>
      </a:dk2>
      <a:lt2>
        <a:srgbClr val="EEECE1"/>
      </a:lt2>
      <a:accent1>
        <a:srgbClr val="C00000"/>
      </a:accent1>
      <a:accent2>
        <a:srgbClr val="9BBB59"/>
      </a:accent2>
      <a:accent3>
        <a:srgbClr val="92CDDC"/>
      </a:accent3>
      <a:accent4>
        <a:srgbClr val="B2A2C7"/>
      </a:accent4>
      <a:accent5>
        <a:srgbClr val="FAC08F"/>
      </a:accent5>
      <a:accent6>
        <a:srgbClr val="FE66FF"/>
      </a:accent6>
      <a:hlink>
        <a:srgbClr val="FFC000"/>
      </a:hlink>
      <a:folHlink>
        <a:srgbClr val="FFC000"/>
      </a:folHlink>
    </a:clrScheme>
    <a:fontScheme name="LKL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4294</TotalTime>
  <Words>758</Words>
  <Application>Microsoft Office PowerPoint</Application>
  <PresentationFormat>On-screen Show (4:3)</PresentationFormat>
  <Paragraphs>256</Paragraphs>
  <Slides>29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1_Office Theme</vt:lpstr>
      <vt:lpstr>Clip</vt:lpstr>
      <vt:lpstr>Acrobat Document</vt:lpstr>
      <vt:lpstr>Bitmap Image</vt:lpstr>
      <vt:lpstr>City of Houston  Water System</vt:lpstr>
      <vt:lpstr>PowerPoint Presentation</vt:lpstr>
      <vt:lpstr>PowerPoint Presentation</vt:lpstr>
      <vt:lpstr>PowerPoint Presentation</vt:lpstr>
      <vt:lpstr>City of Houston  Water System</vt:lpstr>
      <vt:lpstr>PowerPoint Presentation</vt:lpstr>
      <vt:lpstr>PowerPoint Presentation</vt:lpstr>
      <vt:lpstr>Components of Water Planning</vt:lpstr>
      <vt:lpstr>Today’s  Water Sources</vt:lpstr>
      <vt:lpstr>PowerPoint Presentation</vt:lpstr>
      <vt:lpstr>PowerPoint Presentation</vt:lpstr>
      <vt:lpstr>PowerPoint Presentation</vt:lpstr>
      <vt:lpstr>PowerPoint Presentation</vt:lpstr>
      <vt:lpstr>Southwest Re-pump Station</vt:lpstr>
      <vt:lpstr>Water Supply and Demand</vt:lpstr>
      <vt:lpstr>Water Customers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of Houston works diligently  to meet the ever-growing water needs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e127308</dc:creator>
  <cp:lastModifiedBy>e133002</cp:lastModifiedBy>
  <cp:revision>266</cp:revision>
  <cp:lastPrinted>2012-10-02T17:20:25Z</cp:lastPrinted>
  <dcterms:created xsi:type="dcterms:W3CDTF">2011-09-14T15:13:19Z</dcterms:created>
  <dcterms:modified xsi:type="dcterms:W3CDTF">2012-10-04T20:59:54Z</dcterms:modified>
</cp:coreProperties>
</file>