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84" r:id="rId2"/>
    <p:sldId id="282" r:id="rId3"/>
    <p:sldId id="283" r:id="rId4"/>
    <p:sldId id="258" r:id="rId5"/>
    <p:sldId id="261" r:id="rId6"/>
    <p:sldId id="262" r:id="rId7"/>
    <p:sldId id="263" r:id="rId8"/>
    <p:sldId id="264" r:id="rId9"/>
    <p:sldId id="266" r:id="rId10"/>
    <p:sldId id="273" r:id="rId11"/>
    <p:sldId id="267" r:id="rId12"/>
    <p:sldId id="274" r:id="rId13"/>
    <p:sldId id="265" r:id="rId14"/>
    <p:sldId id="281" r:id="rId15"/>
    <p:sldId id="272" r:id="rId16"/>
    <p:sldId id="277" r:id="rId17"/>
    <p:sldId id="278" r:id="rId18"/>
    <p:sldId id="280"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5" autoAdjust="0"/>
    <p:restoredTop sz="94629" autoAdjust="0"/>
  </p:normalViewPr>
  <p:slideViewPr>
    <p:cSldViewPr>
      <p:cViewPr varScale="1">
        <p:scale>
          <a:sx n="90" d="100"/>
          <a:sy n="90" d="100"/>
        </p:scale>
        <p:origin x="786"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C5269-F455-442B-B3A1-46DCDE17DEF6}" type="datetimeFigureOut">
              <a:rPr lang="en-US" smtClean="0"/>
              <a:pPr/>
              <a:t>10/20/2017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F6C33-9A87-43FA-B5B4-B142CC454037}" type="slidenum">
              <a:rPr lang="en-US" smtClean="0"/>
              <a:pPr/>
              <a:t>‹#›</a:t>
            </a:fld>
            <a:endParaRPr lang="en-US"/>
          </a:p>
        </p:txBody>
      </p:sp>
    </p:spTree>
    <p:extLst>
      <p:ext uri="{BB962C8B-B14F-4D97-AF65-F5344CB8AC3E}">
        <p14:creationId xmlns:p14="http://schemas.microsoft.com/office/powerpoint/2010/main" val="341782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73E779-3404-4FFD-A356-20C9045464AF}"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B989D-5CC4-448E-B8EC-ABC5A3C8C563}"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3E779-3404-4FFD-A356-20C9045464AF}"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B989D-5CC4-448E-B8EC-ABC5A3C8C563}"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3E779-3404-4FFD-A356-20C9045464AF}"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B989D-5CC4-448E-B8EC-ABC5A3C8C563}"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3E779-3404-4FFD-A356-20C9045464AF}"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B989D-5CC4-448E-B8EC-ABC5A3C8C563}"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3E779-3404-4FFD-A356-20C9045464AF}"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B989D-5CC4-448E-B8EC-ABC5A3C8C563}"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73E779-3404-4FFD-A356-20C9045464AF}"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B989D-5CC4-448E-B8EC-ABC5A3C8C563}"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73E779-3404-4FFD-A356-20C9045464AF}" type="datetimeFigureOut">
              <a:rPr lang="en-US" smtClean="0"/>
              <a:pPr/>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B989D-5CC4-448E-B8EC-ABC5A3C8C563}"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73E779-3404-4FFD-A356-20C9045464AF}" type="datetimeFigureOut">
              <a:rPr lang="en-US" smtClean="0"/>
              <a:pPr/>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B989D-5CC4-448E-B8EC-ABC5A3C8C563}"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3E779-3404-4FFD-A356-20C9045464AF}" type="datetimeFigureOut">
              <a:rPr lang="en-US" smtClean="0"/>
              <a:pPr/>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B989D-5CC4-448E-B8EC-ABC5A3C8C563}"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73E779-3404-4FFD-A356-20C9045464AF}"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B989D-5CC4-448E-B8EC-ABC5A3C8C563}"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73E779-3404-4FFD-A356-20C9045464AF}"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B989D-5CC4-448E-B8EC-ABC5A3C8C563}"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73E779-3404-4FFD-A356-20C9045464AF}" type="datetimeFigureOut">
              <a:rPr lang="en-US" smtClean="0"/>
              <a:pPr/>
              <a:t>10/20/2017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44B989D-5CC4-448E-B8EC-ABC5A3C8C5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pa.gov/ozone/title6/608/"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r_fip_00_cover.jpg"/>
          <p:cNvPicPr>
            <a:picLocks noChangeAspect="1"/>
          </p:cNvPicPr>
          <p:nvPr/>
        </p:nvPicPr>
        <p:blipFill>
          <a:blip r:embed="rId2" cstate="print"/>
          <a:srcRect l="50000"/>
          <a:stretch>
            <a:fillRect/>
          </a:stretch>
        </p:blipFill>
        <p:spPr>
          <a:xfrm>
            <a:off x="0" y="0"/>
            <a:ext cx="9144000" cy="5143500"/>
          </a:xfrm>
          <a:prstGeom prst="rect">
            <a:avLst/>
          </a:prstGeom>
        </p:spPr>
      </p:pic>
      <p:sp>
        <p:nvSpPr>
          <p:cNvPr id="6" name="TextBox 5"/>
          <p:cNvSpPr txBox="1"/>
          <p:nvPr/>
        </p:nvSpPr>
        <p:spPr>
          <a:xfrm>
            <a:off x="1143000" y="3790950"/>
            <a:ext cx="6858000" cy="1477328"/>
          </a:xfrm>
          <a:prstGeom prst="rect">
            <a:avLst/>
          </a:prstGeom>
          <a:solidFill>
            <a:srgbClr val="111111"/>
          </a:solidFill>
        </p:spPr>
        <p:txBody>
          <a:bodyPr wrap="square" rtlCol="0">
            <a:spAutoFit/>
          </a:bodyPr>
          <a:lstStyle/>
          <a:p>
            <a:pPr algn="ctr"/>
            <a:endParaRPr lang="en-US" b="1" dirty="0">
              <a:solidFill>
                <a:schemeClr val="bg1"/>
              </a:solidFill>
            </a:endParaRPr>
          </a:p>
          <a:p>
            <a:pPr algn="ctr"/>
            <a:r>
              <a:rPr lang="en-US" b="1" dirty="0">
                <a:solidFill>
                  <a:schemeClr val="bg1"/>
                </a:solidFill>
              </a:rPr>
              <a:t>The Nations Largest Refrigerant Recovery Company</a:t>
            </a:r>
          </a:p>
          <a:p>
            <a:pPr algn="ctr"/>
            <a:endParaRPr lang="en-US" dirty="0">
              <a:solidFill>
                <a:schemeClr val="bg1"/>
              </a:solidFill>
            </a:endParaRPr>
          </a:p>
          <a:p>
            <a:pPr algn="ctr"/>
            <a:r>
              <a:rPr lang="en-US" dirty="0">
                <a:solidFill>
                  <a:schemeClr val="bg1"/>
                </a:solidFill>
              </a:rPr>
              <a:t>45 Locations Nationwide</a:t>
            </a:r>
          </a:p>
          <a:p>
            <a:pPr algn="ctr"/>
            <a:endParaRPr lang="en-US" dirty="0">
              <a:solidFill>
                <a:schemeClr val="bg1"/>
              </a:solidFill>
            </a:endParaRPr>
          </a:p>
        </p:txBody>
      </p:sp>
    </p:spTree>
    <p:extLst>
      <p:ext uri="{BB962C8B-B14F-4D97-AF65-F5344CB8AC3E}">
        <p14:creationId xmlns:p14="http://schemas.microsoft.com/office/powerpoint/2010/main" val="391952551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1905000" y="209552"/>
            <a:ext cx="7239000" cy="584775"/>
          </a:xfrm>
          <a:prstGeom prst="rect">
            <a:avLst/>
          </a:prstGeom>
          <a:noFill/>
        </p:spPr>
        <p:txBody>
          <a:bodyPr wrap="square" rtlCol="0" anchor="ctr">
            <a:spAutoFit/>
          </a:bodyPr>
          <a:lstStyle/>
          <a:p>
            <a:pPr algn="ctr"/>
            <a:r>
              <a:rPr lang="en-US" sz="3200" b="1" dirty="0">
                <a:solidFill>
                  <a:schemeClr val="bg1"/>
                </a:solidFill>
                <a:latin typeface="Arial" pitchFamily="34" charset="0"/>
                <a:cs typeface="Arial" pitchFamily="34" charset="0"/>
              </a:rPr>
              <a:t>CAA </a:t>
            </a:r>
            <a:r>
              <a:rPr lang="en-US" sz="3200" dirty="0">
                <a:solidFill>
                  <a:schemeClr val="bg1"/>
                </a:solidFill>
                <a:latin typeface="Arial Black" pitchFamily="34" charset="0"/>
              </a:rPr>
              <a:t> </a:t>
            </a:r>
            <a:r>
              <a:rPr lang="en-US" sz="2400" dirty="0">
                <a:solidFill>
                  <a:schemeClr val="bg1"/>
                </a:solidFill>
                <a:latin typeface="Arial" pitchFamily="34" charset="0"/>
                <a:cs typeface="Arial" pitchFamily="34" charset="0"/>
              </a:rPr>
              <a:t>The three “Rs”</a:t>
            </a:r>
            <a:endParaRPr lang="en-US" sz="2400" dirty="0">
              <a:latin typeface="Arial" pitchFamily="34" charset="0"/>
              <a:cs typeface="Arial" pitchFamily="34" charset="0"/>
            </a:endParaRPr>
          </a:p>
        </p:txBody>
      </p:sp>
      <p:pic>
        <p:nvPicPr>
          <p:cNvPr id="1027" name="Picture 3" descr="C:\Users\jdykstra\Desktop\cropped.jpg"/>
          <p:cNvPicPr>
            <a:picLocks noChangeAspect="1" noChangeArrowheads="1"/>
          </p:cNvPicPr>
          <p:nvPr/>
        </p:nvPicPr>
        <p:blipFill>
          <a:blip r:embed="rId3" cstate="print"/>
          <a:srcRect/>
          <a:stretch>
            <a:fillRect/>
          </a:stretch>
        </p:blipFill>
        <p:spPr bwMode="auto">
          <a:xfrm>
            <a:off x="3581400" y="895350"/>
            <a:ext cx="5400544" cy="3429000"/>
          </a:xfrm>
          <a:prstGeom prst="rect">
            <a:avLst/>
          </a:prstGeom>
          <a:ln>
            <a:noFill/>
          </a:ln>
          <a:effectLst>
            <a:softEdge rad="112500"/>
          </a:effectLst>
        </p:spPr>
      </p:pic>
      <p:sp>
        <p:nvSpPr>
          <p:cNvPr id="14" name="TextBox 13"/>
          <p:cNvSpPr txBox="1"/>
          <p:nvPr/>
        </p:nvSpPr>
        <p:spPr>
          <a:xfrm>
            <a:off x="533400" y="1962151"/>
            <a:ext cx="2819400" cy="830997"/>
          </a:xfrm>
          <a:prstGeom prst="rect">
            <a:avLst/>
          </a:prstGeom>
          <a:ln>
            <a:noFill/>
          </a:ln>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200"/>
            <a:r>
              <a:rPr lang="en-US" sz="4800" b="1"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rPr>
              <a:t>Recovery</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dirty="0"/>
              <a:t>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2000"/>
                                        <p:tgtEl>
                                          <p:spTgt spid="102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1369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1905000" y="209552"/>
            <a:ext cx="7239000" cy="584775"/>
          </a:xfrm>
          <a:prstGeom prst="rect">
            <a:avLst/>
          </a:prstGeom>
          <a:noFill/>
        </p:spPr>
        <p:txBody>
          <a:bodyPr wrap="square" rtlCol="0" anchor="ctr">
            <a:spAutoFit/>
          </a:bodyPr>
          <a:lstStyle/>
          <a:p>
            <a:pPr algn="ctr"/>
            <a:r>
              <a:rPr lang="en-US" sz="3200" b="1" dirty="0">
                <a:solidFill>
                  <a:schemeClr val="bg1"/>
                </a:solidFill>
                <a:latin typeface="Arial" pitchFamily="34" charset="0"/>
                <a:cs typeface="Arial" pitchFamily="34" charset="0"/>
              </a:rPr>
              <a:t>CAA </a:t>
            </a:r>
            <a:r>
              <a:rPr lang="en-US" sz="3200" dirty="0">
                <a:solidFill>
                  <a:schemeClr val="bg1"/>
                </a:solidFill>
                <a:latin typeface="Arial Black" pitchFamily="34" charset="0"/>
              </a:rPr>
              <a:t> </a:t>
            </a:r>
            <a:r>
              <a:rPr lang="en-US" sz="2400" dirty="0">
                <a:solidFill>
                  <a:schemeClr val="bg1"/>
                </a:solidFill>
                <a:latin typeface="Arial" pitchFamily="34" charset="0"/>
                <a:cs typeface="Arial" pitchFamily="34" charset="0"/>
              </a:rPr>
              <a:t>The three “Rs”</a:t>
            </a:r>
            <a:endParaRPr lang="en-US" sz="2400" dirty="0">
              <a:latin typeface="Arial" pitchFamily="34" charset="0"/>
              <a:cs typeface="Arial" pitchFamily="34" charset="0"/>
            </a:endParaRPr>
          </a:p>
        </p:txBody>
      </p:sp>
      <p:sp>
        <p:nvSpPr>
          <p:cNvPr id="14" name="TextBox 13"/>
          <p:cNvSpPr txBox="1"/>
          <p:nvPr/>
        </p:nvSpPr>
        <p:spPr>
          <a:xfrm>
            <a:off x="381000" y="1428753"/>
            <a:ext cx="8305800" cy="1692771"/>
          </a:xfrm>
          <a:prstGeom prst="rect">
            <a:avLst/>
          </a:prstGeom>
          <a:noFill/>
        </p:spPr>
        <p:txBody>
          <a:bodyPr wrap="square" rtlCol="0">
            <a:spAutoFit/>
          </a:bodyPr>
          <a:lstStyle/>
          <a:p>
            <a:pPr defTabSz="457200"/>
            <a:r>
              <a:rPr lang="en-US" sz="3200" dirty="0"/>
              <a:t>Recover: </a:t>
            </a:r>
            <a:endParaRPr lang="en-US" dirty="0"/>
          </a:p>
          <a:p>
            <a:pPr lvl="1"/>
            <a:r>
              <a:rPr lang="en-US" sz="2400" dirty="0"/>
              <a:t>To remove refrigerant in any condition from an appliance and store it in an external container without necessarily testing or processing it in any way.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13690"/>
            <a:ext cx="9144000" cy="512981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1905000" y="209552"/>
            <a:ext cx="7239000" cy="584775"/>
          </a:xfrm>
          <a:prstGeom prst="rect">
            <a:avLst/>
          </a:prstGeom>
          <a:noFill/>
        </p:spPr>
        <p:txBody>
          <a:bodyPr wrap="square" rtlCol="0" anchor="ctr">
            <a:spAutoFit/>
          </a:bodyPr>
          <a:lstStyle/>
          <a:p>
            <a:pPr algn="ctr"/>
            <a:r>
              <a:rPr lang="en-US" sz="3200" b="1" dirty="0">
                <a:solidFill>
                  <a:schemeClr val="bg1"/>
                </a:solidFill>
                <a:latin typeface="Arial" pitchFamily="34" charset="0"/>
                <a:cs typeface="Arial" pitchFamily="34" charset="0"/>
              </a:rPr>
              <a:t>CAA </a:t>
            </a:r>
            <a:r>
              <a:rPr lang="en-US" sz="3200" dirty="0">
                <a:solidFill>
                  <a:schemeClr val="bg1"/>
                </a:solidFill>
                <a:latin typeface="Arial Black" pitchFamily="34" charset="0"/>
              </a:rPr>
              <a:t> </a:t>
            </a:r>
            <a:r>
              <a:rPr lang="en-US" sz="2400" dirty="0">
                <a:solidFill>
                  <a:schemeClr val="bg1"/>
                </a:solidFill>
                <a:latin typeface="Arial" pitchFamily="34" charset="0"/>
                <a:cs typeface="Arial" pitchFamily="34" charset="0"/>
              </a:rPr>
              <a:t>The three “Rs”</a:t>
            </a:r>
            <a:endParaRPr lang="en-US" sz="2400" dirty="0">
              <a:latin typeface="Arial" pitchFamily="34" charset="0"/>
              <a:cs typeface="Arial" pitchFamily="34" charset="0"/>
            </a:endParaRPr>
          </a:p>
        </p:txBody>
      </p:sp>
      <p:sp>
        <p:nvSpPr>
          <p:cNvPr id="14" name="TextBox 13"/>
          <p:cNvSpPr txBox="1"/>
          <p:nvPr/>
        </p:nvSpPr>
        <p:spPr>
          <a:xfrm>
            <a:off x="381000" y="1962151"/>
            <a:ext cx="2590800" cy="830997"/>
          </a:xfrm>
          <a:prstGeom prst="rect">
            <a:avLst/>
          </a:prstGeom>
          <a:ln>
            <a:noFill/>
            <a:prstDash val="sysDot"/>
          </a:ln>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200"/>
            <a:r>
              <a:rPr lang="en-US" sz="4800" b="1"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rPr>
              <a:t>Reclaim</a:t>
            </a:r>
            <a:r>
              <a:rPr lang="en-US" sz="3200" b="1"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rPr>
              <a:t> </a:t>
            </a:r>
            <a:r>
              <a:rPr lang="en-US" sz="3200" dirty="0">
                <a:effectLst>
                  <a:glow rad="228600">
                    <a:schemeClr val="accent1">
                      <a:satMod val="175000"/>
                      <a:alpha val="40000"/>
                    </a:schemeClr>
                  </a:glow>
                </a:effectLst>
              </a:rPr>
              <a:t> </a:t>
            </a:r>
            <a:endParaRPr lang="en-US" dirty="0">
              <a:effectLst>
                <a:glow rad="228600">
                  <a:schemeClr val="accent1">
                    <a:satMod val="175000"/>
                    <a:alpha val="40000"/>
                  </a:schemeClr>
                </a:glow>
              </a:effectLst>
            </a:endParaRPr>
          </a:p>
        </p:txBody>
      </p:sp>
      <p:pic>
        <p:nvPicPr>
          <p:cNvPr id="2051" name="Picture 3" descr="C:\Users\jdykstra\Desktop\tank-farm-transparent.png"/>
          <p:cNvPicPr>
            <a:picLocks noChangeAspect="1" noChangeArrowheads="1"/>
          </p:cNvPicPr>
          <p:nvPr/>
        </p:nvPicPr>
        <p:blipFill>
          <a:blip r:embed="rId3" cstate="print"/>
          <a:srcRect/>
          <a:stretch>
            <a:fillRect/>
          </a:stretch>
        </p:blipFill>
        <p:spPr bwMode="auto">
          <a:xfrm>
            <a:off x="3810000" y="1200150"/>
            <a:ext cx="4495800" cy="2985976"/>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2000"/>
                                        <p:tgtEl>
                                          <p:spTgt spid="20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1369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1905000" y="209552"/>
            <a:ext cx="7239000" cy="584775"/>
          </a:xfrm>
          <a:prstGeom prst="rect">
            <a:avLst/>
          </a:prstGeom>
          <a:noFill/>
        </p:spPr>
        <p:txBody>
          <a:bodyPr wrap="square" rtlCol="0" anchor="ctr">
            <a:spAutoFit/>
          </a:bodyPr>
          <a:lstStyle/>
          <a:p>
            <a:pPr algn="ctr"/>
            <a:r>
              <a:rPr lang="en-US" sz="3200" b="1" dirty="0">
                <a:solidFill>
                  <a:schemeClr val="bg1"/>
                </a:solidFill>
                <a:latin typeface="Arial" pitchFamily="34" charset="0"/>
                <a:cs typeface="Arial" pitchFamily="34" charset="0"/>
              </a:rPr>
              <a:t>CAA </a:t>
            </a:r>
            <a:r>
              <a:rPr lang="en-US" sz="3200" dirty="0">
                <a:solidFill>
                  <a:schemeClr val="bg1"/>
                </a:solidFill>
                <a:latin typeface="Arial Black" pitchFamily="34" charset="0"/>
              </a:rPr>
              <a:t> </a:t>
            </a:r>
            <a:r>
              <a:rPr lang="en-US" sz="2400" dirty="0">
                <a:solidFill>
                  <a:schemeClr val="bg1"/>
                </a:solidFill>
                <a:latin typeface="Arial" pitchFamily="34" charset="0"/>
                <a:cs typeface="Arial" pitchFamily="34" charset="0"/>
              </a:rPr>
              <a:t>The three “Rs”</a:t>
            </a:r>
            <a:endParaRPr lang="en-US" sz="2400" dirty="0">
              <a:latin typeface="Arial" pitchFamily="34" charset="0"/>
              <a:cs typeface="Arial" pitchFamily="34" charset="0"/>
            </a:endParaRPr>
          </a:p>
        </p:txBody>
      </p:sp>
      <p:sp>
        <p:nvSpPr>
          <p:cNvPr id="14" name="TextBox 13"/>
          <p:cNvSpPr txBox="1"/>
          <p:nvPr/>
        </p:nvSpPr>
        <p:spPr>
          <a:xfrm>
            <a:off x="381000" y="1428753"/>
            <a:ext cx="8305800" cy="2800767"/>
          </a:xfrm>
          <a:prstGeom prst="rect">
            <a:avLst/>
          </a:prstGeom>
          <a:noFill/>
        </p:spPr>
        <p:txBody>
          <a:bodyPr wrap="square" rtlCol="0">
            <a:spAutoFit/>
          </a:bodyPr>
          <a:lstStyle/>
          <a:p>
            <a:pPr defTabSz="457200"/>
            <a:r>
              <a:rPr lang="en-US" sz="3200" dirty="0"/>
              <a:t>Reclaim: </a:t>
            </a:r>
            <a:endParaRPr lang="en-US" dirty="0"/>
          </a:p>
          <a:p>
            <a:pPr lvl="1"/>
            <a:r>
              <a:rPr lang="en-US" sz="2400" dirty="0"/>
              <a:t>The re-processing and upgrading of a recovered controlled substance through such mechanisms as filtering, drying, distillation and chemical treatment in order to restore the substance to a specified standard of performance. Must be done by a certified </a:t>
            </a:r>
            <a:r>
              <a:rPr lang="en-US" sz="2400" dirty="0" err="1"/>
              <a:t>reclaimer</a:t>
            </a:r>
            <a:r>
              <a:rPr lang="en-US" sz="2400" dirty="0"/>
              <a:t>.</a:t>
            </a:r>
          </a:p>
          <a:p>
            <a:r>
              <a:rPr lang="en-US" sz="2400" dirty="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1369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1905000" y="209552"/>
            <a:ext cx="7239000" cy="584775"/>
          </a:xfrm>
          <a:prstGeom prst="rect">
            <a:avLst/>
          </a:prstGeom>
          <a:noFill/>
        </p:spPr>
        <p:txBody>
          <a:bodyPr wrap="square" rtlCol="0" anchor="ctr">
            <a:spAutoFit/>
          </a:bodyPr>
          <a:lstStyle/>
          <a:p>
            <a:pPr algn="ctr"/>
            <a:r>
              <a:rPr lang="en-US" sz="3200" b="1" dirty="0">
                <a:solidFill>
                  <a:schemeClr val="bg1"/>
                </a:solidFill>
                <a:latin typeface="Arial" pitchFamily="34" charset="0"/>
                <a:cs typeface="Arial" pitchFamily="34" charset="0"/>
              </a:rPr>
              <a:t>CAA </a:t>
            </a:r>
            <a:r>
              <a:rPr lang="en-US" sz="3200" dirty="0">
                <a:solidFill>
                  <a:schemeClr val="bg1"/>
                </a:solidFill>
                <a:latin typeface="Arial Black" pitchFamily="34" charset="0"/>
              </a:rPr>
              <a:t> </a:t>
            </a:r>
            <a:r>
              <a:rPr lang="en-US" sz="2400" dirty="0">
                <a:solidFill>
                  <a:schemeClr val="bg1"/>
                </a:solidFill>
                <a:latin typeface="Arial" pitchFamily="34" charset="0"/>
                <a:cs typeface="Arial" pitchFamily="34" charset="0"/>
              </a:rPr>
              <a:t>The three “Rs”</a:t>
            </a:r>
            <a:endParaRPr lang="en-US" sz="2400" dirty="0">
              <a:latin typeface="Arial" pitchFamily="34" charset="0"/>
              <a:cs typeface="Arial" pitchFamily="34" charset="0"/>
            </a:endParaRPr>
          </a:p>
        </p:txBody>
      </p:sp>
      <p:sp>
        <p:nvSpPr>
          <p:cNvPr id="14" name="TextBox 13"/>
          <p:cNvSpPr txBox="1"/>
          <p:nvPr/>
        </p:nvSpPr>
        <p:spPr>
          <a:xfrm>
            <a:off x="381000" y="1428753"/>
            <a:ext cx="8305800" cy="1077218"/>
          </a:xfrm>
          <a:prstGeom prst="rect">
            <a:avLst/>
          </a:prstGeom>
          <a:noFill/>
        </p:spPr>
        <p:txBody>
          <a:bodyPr wrap="square" rtlCol="0">
            <a:spAutoFit/>
          </a:bodyPr>
          <a:lstStyle/>
          <a:p>
            <a:pPr defTabSz="457200"/>
            <a:r>
              <a:rPr lang="en-US" sz="3200" dirty="0"/>
              <a:t>Reclaim:</a:t>
            </a:r>
          </a:p>
          <a:p>
            <a:pPr defTabSz="457200"/>
            <a:r>
              <a:rPr lang="en-US" sz="3200" dirty="0"/>
              <a:t>	</a:t>
            </a:r>
            <a:endParaRPr lang="en-US" sz="2400" dirty="0"/>
          </a:p>
        </p:txBody>
      </p:sp>
      <p:sp>
        <p:nvSpPr>
          <p:cNvPr id="12" name="Rectangle 11"/>
          <p:cNvSpPr/>
          <p:nvPr/>
        </p:nvSpPr>
        <p:spPr>
          <a:xfrm>
            <a:off x="838200" y="1962150"/>
            <a:ext cx="7239000" cy="2308324"/>
          </a:xfrm>
          <a:prstGeom prst="rect">
            <a:avLst/>
          </a:prstGeom>
        </p:spPr>
        <p:txBody>
          <a:bodyPr wrap="square">
            <a:spAutoFit/>
          </a:bodyPr>
          <a:lstStyle/>
          <a:p>
            <a:r>
              <a:rPr lang="en-US" sz="2400" dirty="0"/>
              <a:t>To reprocess refrigerant to at least the purity specified in the ARI Standard 700-1993, Specifications, and to verify this purity. Reclamation requires specialized machinery not available at a particular job site. The technician will recover the refrigerant and then send it either to a </a:t>
            </a:r>
            <a:r>
              <a:rPr lang="en-US" sz="2400" dirty="0" err="1"/>
              <a:t>reclaimer</a:t>
            </a:r>
            <a:r>
              <a:rPr lang="en-US" sz="2400" dirty="0"/>
              <a:t> or back to the refrigerant manufacturer.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1369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1905000" y="209552"/>
            <a:ext cx="7239000" cy="584775"/>
          </a:xfrm>
          <a:prstGeom prst="rect">
            <a:avLst/>
          </a:prstGeom>
          <a:noFill/>
        </p:spPr>
        <p:txBody>
          <a:bodyPr wrap="square" rtlCol="0" anchor="ctr">
            <a:spAutoFit/>
          </a:bodyPr>
          <a:lstStyle/>
          <a:p>
            <a:pPr algn="ctr"/>
            <a:r>
              <a:rPr lang="en-US" sz="3200" b="1" dirty="0">
                <a:solidFill>
                  <a:schemeClr val="bg1"/>
                </a:solidFill>
                <a:latin typeface="Arial" pitchFamily="34" charset="0"/>
                <a:cs typeface="Arial" pitchFamily="34" charset="0"/>
              </a:rPr>
              <a:t>CAA </a:t>
            </a:r>
            <a:r>
              <a:rPr lang="en-US" sz="3200" dirty="0">
                <a:solidFill>
                  <a:schemeClr val="bg1"/>
                </a:solidFill>
                <a:latin typeface="Arial Black" pitchFamily="34" charset="0"/>
              </a:rPr>
              <a:t> </a:t>
            </a:r>
            <a:r>
              <a:rPr lang="en-US" sz="2400" dirty="0">
                <a:solidFill>
                  <a:schemeClr val="bg1"/>
                </a:solidFill>
                <a:latin typeface="Arial" pitchFamily="34" charset="0"/>
                <a:cs typeface="Arial" pitchFamily="34" charset="0"/>
              </a:rPr>
              <a:t>The three “Rs”</a:t>
            </a:r>
            <a:endParaRPr lang="en-US" sz="2400" dirty="0">
              <a:latin typeface="Arial" pitchFamily="34" charset="0"/>
              <a:cs typeface="Arial" pitchFamily="34" charset="0"/>
            </a:endParaRPr>
          </a:p>
        </p:txBody>
      </p:sp>
      <p:sp>
        <p:nvSpPr>
          <p:cNvPr id="14" name="TextBox 13"/>
          <p:cNvSpPr txBox="1"/>
          <p:nvPr/>
        </p:nvSpPr>
        <p:spPr>
          <a:xfrm>
            <a:off x="457200" y="1733551"/>
            <a:ext cx="8305800" cy="584775"/>
          </a:xfrm>
          <a:prstGeom prst="rect">
            <a:avLst/>
          </a:prstGeom>
          <a:noFill/>
        </p:spPr>
        <p:txBody>
          <a:bodyPr wrap="square" rtlCol="0">
            <a:spAutoFit/>
          </a:bodyPr>
          <a:lstStyle/>
          <a:p>
            <a:pPr defTabSz="457200"/>
            <a:r>
              <a:rPr lang="en-US" sz="3200" dirty="0">
                <a:latin typeface="Comic Sans MS" pitchFamily="66" charset="0"/>
                <a:cs typeface="Arial" pitchFamily="34" charset="0"/>
              </a:rPr>
              <a:t>Every system must be:</a:t>
            </a:r>
            <a:endParaRPr lang="en-US" dirty="0">
              <a:latin typeface="Comic Sans MS" pitchFamily="66" charset="0"/>
              <a:cs typeface="Arial" pitchFamily="34" charset="0"/>
            </a:endParaRPr>
          </a:p>
        </p:txBody>
      </p:sp>
      <p:sp>
        <p:nvSpPr>
          <p:cNvPr id="11" name="Rectangle 10"/>
          <p:cNvSpPr/>
          <p:nvPr/>
        </p:nvSpPr>
        <p:spPr>
          <a:xfrm>
            <a:off x="762000" y="2419350"/>
            <a:ext cx="7162800" cy="2074414"/>
          </a:xfrm>
          <a:prstGeom prst="rect">
            <a:avLst/>
          </a:prstGeom>
        </p:spPr>
        <p:txBody>
          <a:bodyPr wrap="square">
            <a:spAutoFit/>
          </a:bodyPr>
          <a:lstStyle/>
          <a:p>
            <a:pPr marL="342900" lvl="0" indent="-342900">
              <a:spcBef>
                <a:spcPct val="20000"/>
              </a:spcBef>
              <a:buFont typeface="Wingdings" pitchFamily="2" charset="2"/>
              <a:buChar char="Ø"/>
              <a:defRPr/>
            </a:pPr>
            <a:r>
              <a:rPr lang="en-US" sz="2800" dirty="0">
                <a:latin typeface="Comic Sans MS" pitchFamily="66" charset="0"/>
                <a:cs typeface="Times New Roman" pitchFamily="18" charset="0"/>
              </a:rPr>
              <a:t>Recovered – venting is prohibited</a:t>
            </a:r>
          </a:p>
          <a:p>
            <a:pPr marL="342900" lvl="0" indent="-342900">
              <a:spcBef>
                <a:spcPct val="20000"/>
              </a:spcBef>
              <a:buFont typeface="Wingdings" pitchFamily="2" charset="2"/>
              <a:buChar char="Ø"/>
              <a:defRPr/>
            </a:pPr>
            <a:r>
              <a:rPr lang="en-US" sz="2800" dirty="0">
                <a:latin typeface="Comic Sans MS" pitchFamily="66" charset="0"/>
                <a:cs typeface="Times New Roman" pitchFamily="18" charset="0"/>
              </a:rPr>
              <a:t>Recovered by a certified technician</a:t>
            </a:r>
          </a:p>
          <a:p>
            <a:pPr marL="342900" lvl="0" indent="-342900">
              <a:spcBef>
                <a:spcPct val="20000"/>
              </a:spcBef>
              <a:buFont typeface="Wingdings" pitchFamily="2" charset="2"/>
              <a:buChar char="Ø"/>
              <a:defRPr/>
            </a:pPr>
            <a:r>
              <a:rPr lang="en-US" sz="2800" dirty="0">
                <a:latin typeface="Comic Sans MS" pitchFamily="66" charset="0"/>
                <a:cs typeface="Times New Roman" pitchFamily="18" charset="0"/>
              </a:rPr>
              <a:t>Recovered using certified equipment</a:t>
            </a:r>
          </a:p>
          <a:p>
            <a:pPr marL="342900" lvl="0" indent="-342900">
              <a:spcBef>
                <a:spcPct val="20000"/>
              </a:spcBef>
              <a:buFont typeface="Wingdings" pitchFamily="2" charset="2"/>
              <a:buChar char="Ø"/>
              <a:defRPr/>
            </a:pPr>
            <a:r>
              <a:rPr lang="en-US" sz="2800" dirty="0">
                <a:latin typeface="Comic Sans MS" pitchFamily="66" charset="0"/>
                <a:cs typeface="Times New Roman" pitchFamily="18" charset="0"/>
              </a:rPr>
              <a:t>Recorded and documented</a:t>
            </a:r>
          </a:p>
        </p:txBody>
      </p:sp>
      <p:sp>
        <p:nvSpPr>
          <p:cNvPr id="12" name="TextBox 11"/>
          <p:cNvSpPr txBox="1"/>
          <p:nvPr/>
        </p:nvSpPr>
        <p:spPr>
          <a:xfrm>
            <a:off x="1828800" y="895351"/>
            <a:ext cx="2800767" cy="830997"/>
          </a:xfrm>
          <a:prstGeom prst="rect">
            <a:avLst/>
          </a:prstGeom>
          <a:noFill/>
        </p:spPr>
        <p:txBody>
          <a:bodyPr wrap="none" rtlCol="0">
            <a:spAutoFit/>
          </a:bodyPr>
          <a:lstStyle/>
          <a:p>
            <a:r>
              <a:rPr lang="en-US" sz="4800" dirty="0">
                <a:latin typeface="Comic Sans MS" pitchFamily="66" charset="0"/>
              </a:rPr>
              <a:t>Recovery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 calcmode="lin" valueType="num">
                                      <p:cBhvr additive="base">
                                        <p:cTn id="18"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 calcmode="lin" valueType="num">
                                      <p:cBhvr additive="base">
                                        <p:cTn id="2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 calcmode="lin" valueType="num">
                                      <p:cBhvr additive="base">
                                        <p:cTn id="30"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3274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2057400" y="361950"/>
            <a:ext cx="7086600" cy="400110"/>
          </a:xfrm>
          <a:prstGeom prst="rect">
            <a:avLst/>
          </a:prstGeom>
          <a:noFill/>
        </p:spPr>
        <p:txBody>
          <a:bodyPr wrap="square" rtlCol="0">
            <a:spAutoFit/>
          </a:bodyPr>
          <a:lstStyle/>
          <a:p>
            <a:pPr algn="r"/>
            <a:r>
              <a:rPr lang="en-US" sz="2000" dirty="0">
                <a:solidFill>
                  <a:schemeClr val="bg1"/>
                </a:solidFill>
              </a:rPr>
              <a:t>Text goes in here and looks better when it’s really long…</a:t>
            </a:r>
          </a:p>
        </p:txBody>
      </p:sp>
      <p:sp>
        <p:nvSpPr>
          <p:cNvPr id="14" name="TextBox 13"/>
          <p:cNvSpPr txBox="1"/>
          <p:nvPr/>
        </p:nvSpPr>
        <p:spPr>
          <a:xfrm>
            <a:off x="381000" y="1428752"/>
            <a:ext cx="8305800" cy="2031325"/>
          </a:xfrm>
          <a:prstGeom prst="rect">
            <a:avLst/>
          </a:prstGeom>
          <a:noFill/>
        </p:spPr>
        <p:txBody>
          <a:bodyPr wrap="square" rtlCol="0">
            <a:spAutoFit/>
          </a:bodyPr>
          <a:lstStyle/>
          <a:p>
            <a:r>
              <a:rPr lang="en-US" dirty="0"/>
              <a:t>Content goes in here… or insert pictures, or whatever you want to do.</a:t>
            </a:r>
          </a:p>
          <a:p>
            <a:endParaRPr lang="en-US" dirty="0"/>
          </a:p>
          <a:p>
            <a:r>
              <a:rPr lang="en-US" dirty="0"/>
              <a:t>I.</a:t>
            </a:r>
          </a:p>
          <a:p>
            <a:r>
              <a:rPr lang="en-US" dirty="0"/>
              <a:t>II.</a:t>
            </a:r>
          </a:p>
          <a:p>
            <a:r>
              <a:rPr lang="en-US" dirty="0"/>
              <a:t>III.</a:t>
            </a:r>
          </a:p>
          <a:p>
            <a:r>
              <a:rPr lang="en-US" dirty="0"/>
              <a:t>IV.</a:t>
            </a:r>
          </a:p>
          <a:p>
            <a:r>
              <a:rPr lang="en-US" dirty="0"/>
              <a:t>V.</a:t>
            </a:r>
          </a:p>
        </p:txBody>
      </p:sp>
      <p:sp>
        <p:nvSpPr>
          <p:cNvPr id="1025" name="Rectangle 1"/>
          <p:cNvSpPr>
            <a:spLocks noChangeArrowheads="1"/>
          </p:cNvSpPr>
          <p:nvPr/>
        </p:nvSpPr>
        <p:spPr bwMode="auto">
          <a:xfrm>
            <a:off x="3" y="-674186"/>
            <a:ext cx="8409353" cy="1348370"/>
          </a:xfrm>
          <a:prstGeom prst="rect">
            <a:avLst/>
          </a:prstGeom>
          <a:solidFill>
            <a:srgbClr val="356697"/>
          </a:solidFill>
          <a:ln w="9525">
            <a:noFill/>
            <a:miter lim="800000"/>
            <a:headEnd/>
            <a:tailEnd/>
          </a:ln>
          <a:effectLst/>
        </p:spPr>
        <p:txBody>
          <a:bodyPr vert="horz" wrap="none" lIns="0" tIns="0" rIns="0" bIns="23805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Lucida Sans Unicode" pitchFamily="34" charset="0"/>
                <a:cs typeface="Lucida Sans Unicode" pitchFamily="34" charset="0"/>
              </a:rPr>
              <a:t>U.S. Environmental Protection Agency</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900" b="0" i="0" u="none" strike="noStrike" cap="none" normalizeH="0" baseline="0">
                <a:ln>
                  <a:noFill/>
                </a:ln>
                <a:solidFill>
                  <a:srgbClr val="FFFFFF"/>
                </a:solidFill>
                <a:effectLst/>
                <a:latin typeface="Lucida Sans Unicode" pitchFamily="34" charset="0"/>
                <a:cs typeface="Lucida Sans Unicode" pitchFamily="34" charset="0"/>
              </a:rPr>
            </a:br>
            <a:endParaRPr kumimoji="0" lang="en-US" sz="900" b="0" i="0" u="none" strike="noStrike" cap="none" normalizeH="0" baseline="0">
              <a:ln>
                <a:noFill/>
              </a:ln>
              <a:solidFill>
                <a:srgbClr val="FFFFFF"/>
              </a:solidFill>
              <a:effectLst/>
              <a:latin typeface="Lucida Sans Unicode" pitchFamily="34" charset="0"/>
              <a:cs typeface="Lucida Sans Unicode"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 y="-674186"/>
            <a:ext cx="8409353" cy="1348370"/>
          </a:xfrm>
          <a:prstGeom prst="rect">
            <a:avLst/>
          </a:prstGeom>
          <a:solidFill>
            <a:srgbClr val="356697"/>
          </a:solidFill>
          <a:ln w="9525">
            <a:noFill/>
            <a:miter lim="800000"/>
            <a:headEnd/>
            <a:tailEnd/>
          </a:ln>
          <a:effectLst/>
        </p:spPr>
        <p:txBody>
          <a:bodyPr vert="horz" wrap="none" lIns="0" tIns="0" rIns="0" bIns="23805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Lucida Sans Unicode" pitchFamily="34" charset="0"/>
                <a:cs typeface="Lucida Sans Unicode" pitchFamily="34" charset="0"/>
              </a:rPr>
              <a:t>U.S. Environmental Protection Agency</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900" b="0" i="0" u="none" strike="noStrike" cap="none" normalizeH="0" baseline="0">
                <a:ln>
                  <a:noFill/>
                </a:ln>
                <a:solidFill>
                  <a:srgbClr val="FFFFFF"/>
                </a:solidFill>
                <a:effectLst/>
                <a:latin typeface="Lucida Sans Unicode" pitchFamily="34" charset="0"/>
                <a:cs typeface="Lucida Sans Unicode" pitchFamily="34" charset="0"/>
              </a:rPr>
            </a:br>
            <a:endParaRPr kumimoji="0" lang="en-US" sz="900" b="0" i="0" u="none" strike="noStrike" cap="none" normalizeH="0" baseline="0">
              <a:ln>
                <a:noFill/>
              </a:ln>
              <a:solidFill>
                <a:srgbClr val="FFFFFF"/>
              </a:solidFill>
              <a:effectLst/>
              <a:latin typeface="Lucida Sans Unicode" pitchFamily="34" charset="0"/>
              <a:cs typeface="Lucida Sans Unicode"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p:cNvSpPr/>
          <p:nvPr/>
        </p:nvSpPr>
        <p:spPr>
          <a:xfrm>
            <a:off x="2798763" y="1967210"/>
            <a:ext cx="4572000" cy="923330"/>
          </a:xfrm>
          <a:prstGeom prst="rect">
            <a:avLst/>
          </a:prstGeom>
        </p:spPr>
        <p:txBody>
          <a:bodyPr>
            <a:spAutoFit/>
          </a:bodyPr>
          <a:lstStyle/>
          <a:p>
            <a:r>
              <a:rPr lang="en-US" b="1" dirty="0"/>
              <a:t>U.S. Environmental Protection Agency</a:t>
            </a:r>
          </a:p>
          <a:p>
            <a:br>
              <a:rPr lang="en-US" dirty="0"/>
            </a:br>
            <a:endParaRPr lang="en-US" dirty="0"/>
          </a:p>
        </p:txBody>
      </p:sp>
      <p:pic>
        <p:nvPicPr>
          <p:cNvPr id="12" name="Picture 11" descr="Internal-Slides.png"/>
          <p:cNvPicPr>
            <a:picLocks noChangeAspect="1"/>
          </p:cNvPicPr>
          <p:nvPr/>
        </p:nvPicPr>
        <p:blipFill>
          <a:blip r:embed="rId2" cstate="print"/>
          <a:stretch>
            <a:fillRect/>
          </a:stretch>
        </p:blipFill>
        <p:spPr>
          <a:xfrm>
            <a:off x="0" y="0"/>
            <a:ext cx="9144000" cy="5129810"/>
          </a:xfrm>
          <a:prstGeom prst="rect">
            <a:avLst/>
          </a:prstGeom>
        </p:spPr>
      </p:pic>
      <p:sp>
        <p:nvSpPr>
          <p:cNvPr id="13" name="Rectangle 12"/>
          <p:cNvSpPr/>
          <p:nvPr/>
        </p:nvSpPr>
        <p:spPr>
          <a:xfrm>
            <a:off x="228600" y="1123950"/>
            <a:ext cx="8534400" cy="2800767"/>
          </a:xfrm>
          <a:prstGeom prst="rect">
            <a:avLst/>
          </a:prstGeom>
        </p:spPr>
        <p:txBody>
          <a:bodyPr wrap="square">
            <a:spAutoFit/>
          </a:bodyPr>
          <a:lstStyle/>
          <a:p>
            <a:pPr lvl="1" indent="-285750" algn="ctr">
              <a:spcBef>
                <a:spcPct val="20000"/>
              </a:spcBef>
            </a:pPr>
            <a:r>
              <a:rPr lang="en-US" sz="4000" dirty="0">
                <a:latin typeface="Arial" pitchFamily="34" charset="0"/>
                <a:cs typeface="Arial" pitchFamily="34" charset="0"/>
              </a:rPr>
              <a:t>EPA Enforcement Penalties</a:t>
            </a:r>
          </a:p>
          <a:p>
            <a:pPr lvl="1" indent="-285750" algn="ctr">
              <a:spcBef>
                <a:spcPct val="20000"/>
              </a:spcBef>
            </a:pPr>
            <a:r>
              <a:rPr lang="en-US" sz="2000" dirty="0">
                <a:latin typeface="Arial" pitchFamily="34" charset="0"/>
                <a:cs typeface="Arial" pitchFamily="34" charset="0"/>
              </a:rPr>
              <a:t>Title 42, Chapter 85, Subchapter 1. Part A </a:t>
            </a:r>
            <a:r>
              <a:rPr lang="en-US" sz="2000" dirty="0"/>
              <a:t>§ 7413</a:t>
            </a:r>
          </a:p>
          <a:p>
            <a:pPr lvl="1" indent="-285750">
              <a:spcBef>
                <a:spcPct val="20000"/>
              </a:spcBef>
            </a:pPr>
            <a:r>
              <a:rPr lang="en-US" sz="2000" dirty="0">
                <a:latin typeface="Arial" pitchFamily="34" charset="0"/>
                <a:cs typeface="Arial" pitchFamily="34" charset="0"/>
              </a:rPr>
              <a:t>	</a:t>
            </a:r>
            <a:r>
              <a:rPr lang="en-US" sz="2000" i="1" dirty="0"/>
              <a:t>The Administrator may issue an administrative order against any person assessing a civil administrative penalty of up to $25,000, per day of violation…</a:t>
            </a:r>
            <a:endParaRPr lang="en-US" sz="2000" i="1" dirty="0">
              <a:latin typeface="Arial" pitchFamily="34" charset="0"/>
              <a:cs typeface="Arial" pitchFamily="34" charset="0"/>
            </a:endParaRPr>
          </a:p>
          <a:p>
            <a:pPr lvl="1" indent="-285750">
              <a:spcBef>
                <a:spcPct val="20000"/>
              </a:spcBef>
            </a:pPr>
            <a:r>
              <a:rPr lang="en-US" sz="2000" dirty="0">
                <a:latin typeface="Arial" pitchFamily="34" charset="0"/>
                <a:cs typeface="Arial" pitchFamily="34" charset="0"/>
              </a:rPr>
              <a:t>	Inflation adjusted to $37,500 in 2009</a:t>
            </a:r>
          </a:p>
          <a:p>
            <a:pPr lvl="1" indent="-285750">
              <a:spcBef>
                <a:spcPct val="20000"/>
              </a:spcBef>
            </a:pPr>
            <a:r>
              <a:rPr lang="en-US" sz="2000" dirty="0">
                <a:latin typeface="Arial" pitchFamily="34" charset="0"/>
                <a:cs typeface="Arial" pitchFamily="34" charset="0"/>
              </a:rPr>
              <a:t>	Up to $10,000 award for reporting violations that result in a penalty</a:t>
            </a:r>
          </a:p>
        </p:txBody>
      </p:sp>
      <p:sp>
        <p:nvSpPr>
          <p:cNvPr id="15" name="Rectangle 14"/>
          <p:cNvSpPr/>
          <p:nvPr/>
        </p:nvSpPr>
        <p:spPr>
          <a:xfrm>
            <a:off x="1905000" y="209551"/>
            <a:ext cx="7239000" cy="584775"/>
          </a:xfrm>
          <a:prstGeom prst="rect">
            <a:avLst/>
          </a:prstGeom>
        </p:spPr>
        <p:txBody>
          <a:bodyPr wrap="square" anchor="ctr">
            <a:spAutoFit/>
          </a:bodyPr>
          <a:lstStyle/>
          <a:p>
            <a:pPr algn="ctr"/>
            <a:r>
              <a:rPr lang="en-US" sz="3200" b="1" dirty="0">
                <a:solidFill>
                  <a:schemeClr val="bg1"/>
                </a:solidFill>
                <a:latin typeface="Arial" pitchFamily="34" charset="0"/>
                <a:cs typeface="Arial" pitchFamily="34" charset="0"/>
              </a:rPr>
              <a:t>EPA </a:t>
            </a:r>
            <a:r>
              <a:rPr lang="en-US" sz="3200" dirty="0">
                <a:solidFill>
                  <a:schemeClr val="bg1"/>
                </a:solidFill>
                <a:latin typeface="Arial" pitchFamily="34" charset="0"/>
                <a:cs typeface="Arial" pitchFamily="34" charset="0"/>
              </a:rPr>
              <a:t> </a:t>
            </a:r>
            <a:r>
              <a:rPr lang="en-US" sz="2400" dirty="0">
                <a:solidFill>
                  <a:schemeClr val="bg1"/>
                </a:solidFill>
                <a:latin typeface="Arial" pitchFamily="34" charset="0"/>
                <a:cs typeface="Arial" pitchFamily="34" charset="0"/>
              </a:rPr>
              <a:t>Enforcement</a:t>
            </a:r>
            <a:endParaRPr lang="en-US" sz="2400"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 dur="2000" fill="hold"/>
                                        <p:tgtEl>
                                          <p:spTgt spid="13">
                                            <p:txEl>
                                              <p:pRg st="0" end="0"/>
                                            </p:txEl>
                                          </p:spTgt>
                                        </p:tgtEl>
                                        <p:attrNameLst>
                                          <p:attrName>ppt_y</p:attrName>
                                        </p:attrNameLst>
                                      </p:cBhvr>
                                      <p:tavLst>
                                        <p:tav tm="0">
                                          <p:val>
                                            <p:strVal val="#ppt_y-#ppt_h/2"/>
                                          </p:val>
                                        </p:tav>
                                        <p:tav tm="100000">
                                          <p:val>
                                            <p:strVal val="#ppt_y"/>
                                          </p:val>
                                        </p:tav>
                                      </p:tavLst>
                                    </p:anim>
                                    <p:anim calcmode="lin" valueType="num">
                                      <p:cBhvr>
                                        <p:cTn id="9" dur="2000" fill="hold"/>
                                        <p:tgtEl>
                                          <p:spTgt spid="13">
                                            <p:txEl>
                                              <p:pRg st="0" end="0"/>
                                            </p:txEl>
                                          </p:spTgt>
                                        </p:tgtEl>
                                        <p:attrNameLst>
                                          <p:attrName>ppt_w</p:attrName>
                                        </p:attrNameLst>
                                      </p:cBhvr>
                                      <p:tavLst>
                                        <p:tav tm="0">
                                          <p:val>
                                            <p:strVal val="#ppt_w"/>
                                          </p:val>
                                        </p:tav>
                                        <p:tav tm="100000">
                                          <p:val>
                                            <p:strVal val="#ppt_w"/>
                                          </p:val>
                                        </p:tav>
                                      </p:tavLst>
                                    </p:anim>
                                    <p:anim calcmode="lin" valueType="num">
                                      <p:cBhvr>
                                        <p:cTn id="10" dur="2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2000"/>
                                        <p:tgtEl>
                                          <p:spTgt spid="13">
                                            <p:txEl>
                                              <p:pRg st="1" end="1"/>
                                            </p:txEl>
                                          </p:spTgt>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20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fade">
                                      <p:cBhvr>
                                        <p:cTn id="23" dur="2000"/>
                                        <p:tgtEl>
                                          <p:spTgt spid="1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fade">
                                      <p:cBhvr>
                                        <p:cTn id="28" dur="3000"/>
                                        <p:tgtEl>
                                          <p:spTgt spid="13">
                                            <p:txEl>
                                              <p:pRg st="4" end="4"/>
                                            </p:txEl>
                                          </p:spTgt>
                                        </p:tgtEl>
                                      </p:cBhvr>
                                    </p:animEffect>
                                    <p:anim calcmode="lin" valueType="num">
                                      <p:cBhvr>
                                        <p:cTn id="29" dur="3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0" dur="2700" decel="100000" fill="hold"/>
                                        <p:tgtEl>
                                          <p:spTgt spid="13">
                                            <p:txEl>
                                              <p:pRg st="4" end="4"/>
                                            </p:txEl>
                                          </p:spTgt>
                                        </p:tgtEl>
                                        <p:attrNameLst>
                                          <p:attrName>ppt_y</p:attrName>
                                        </p:attrNameLst>
                                      </p:cBhvr>
                                      <p:tavLst>
                                        <p:tav tm="0">
                                          <p:val>
                                            <p:strVal val="#ppt_y+1"/>
                                          </p:val>
                                        </p:tav>
                                        <p:tav tm="100000">
                                          <p:val>
                                            <p:strVal val="#ppt_y-.03"/>
                                          </p:val>
                                        </p:tav>
                                      </p:tavLst>
                                    </p:anim>
                                    <p:anim calcmode="lin" valueType="num">
                                      <p:cBhvr>
                                        <p:cTn id="31" dur="300" accel="100000" fill="hold">
                                          <p:stCondLst>
                                            <p:cond delay="2700"/>
                                          </p:stCondLst>
                                        </p:cTn>
                                        <p:tgtEl>
                                          <p:spTgt spid="1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3274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2057400" y="361950"/>
            <a:ext cx="7086600" cy="400110"/>
          </a:xfrm>
          <a:prstGeom prst="rect">
            <a:avLst/>
          </a:prstGeom>
          <a:noFill/>
        </p:spPr>
        <p:txBody>
          <a:bodyPr wrap="square" rtlCol="0">
            <a:spAutoFit/>
          </a:bodyPr>
          <a:lstStyle/>
          <a:p>
            <a:pPr algn="r"/>
            <a:r>
              <a:rPr lang="en-US" sz="2000" dirty="0">
                <a:solidFill>
                  <a:schemeClr val="bg1"/>
                </a:solidFill>
              </a:rPr>
              <a:t>Text goes in here and looks better when it’s really long…</a:t>
            </a:r>
          </a:p>
        </p:txBody>
      </p:sp>
      <p:sp>
        <p:nvSpPr>
          <p:cNvPr id="14" name="TextBox 13"/>
          <p:cNvSpPr txBox="1"/>
          <p:nvPr/>
        </p:nvSpPr>
        <p:spPr>
          <a:xfrm>
            <a:off x="381000" y="1428752"/>
            <a:ext cx="8305800" cy="2031325"/>
          </a:xfrm>
          <a:prstGeom prst="rect">
            <a:avLst/>
          </a:prstGeom>
          <a:noFill/>
        </p:spPr>
        <p:txBody>
          <a:bodyPr wrap="square" rtlCol="0">
            <a:spAutoFit/>
          </a:bodyPr>
          <a:lstStyle/>
          <a:p>
            <a:r>
              <a:rPr lang="en-US" dirty="0"/>
              <a:t>Content goes in here… or insert pictures, or whatever you want to do.</a:t>
            </a:r>
          </a:p>
          <a:p>
            <a:endParaRPr lang="en-US" dirty="0"/>
          </a:p>
          <a:p>
            <a:r>
              <a:rPr lang="en-US" dirty="0"/>
              <a:t>I.</a:t>
            </a:r>
          </a:p>
          <a:p>
            <a:r>
              <a:rPr lang="en-US" dirty="0"/>
              <a:t>II.</a:t>
            </a:r>
          </a:p>
          <a:p>
            <a:r>
              <a:rPr lang="en-US" dirty="0"/>
              <a:t>III.</a:t>
            </a:r>
          </a:p>
          <a:p>
            <a:r>
              <a:rPr lang="en-US" dirty="0"/>
              <a:t>IV.</a:t>
            </a:r>
          </a:p>
          <a:p>
            <a:r>
              <a:rPr lang="en-US" dirty="0"/>
              <a:t>V.</a:t>
            </a:r>
          </a:p>
        </p:txBody>
      </p:sp>
      <p:sp>
        <p:nvSpPr>
          <p:cNvPr id="1025" name="Rectangle 1"/>
          <p:cNvSpPr>
            <a:spLocks noChangeArrowheads="1"/>
          </p:cNvSpPr>
          <p:nvPr/>
        </p:nvSpPr>
        <p:spPr bwMode="auto">
          <a:xfrm>
            <a:off x="3" y="-674186"/>
            <a:ext cx="8409353" cy="1348370"/>
          </a:xfrm>
          <a:prstGeom prst="rect">
            <a:avLst/>
          </a:prstGeom>
          <a:solidFill>
            <a:srgbClr val="356697"/>
          </a:solidFill>
          <a:ln w="9525">
            <a:noFill/>
            <a:miter lim="800000"/>
            <a:headEnd/>
            <a:tailEnd/>
          </a:ln>
          <a:effectLst/>
        </p:spPr>
        <p:txBody>
          <a:bodyPr vert="horz" wrap="none" lIns="0" tIns="0" rIns="0" bIns="23805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Lucida Sans Unicode" pitchFamily="34" charset="0"/>
                <a:cs typeface="Lucida Sans Unicode" pitchFamily="34" charset="0"/>
              </a:rPr>
              <a:t>U.S. Environmental Protection Agency</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900" b="0" i="0" u="none" strike="noStrike" cap="none" normalizeH="0" baseline="0">
                <a:ln>
                  <a:noFill/>
                </a:ln>
                <a:solidFill>
                  <a:srgbClr val="FFFFFF"/>
                </a:solidFill>
                <a:effectLst/>
                <a:latin typeface="Lucida Sans Unicode" pitchFamily="34" charset="0"/>
                <a:cs typeface="Lucida Sans Unicode" pitchFamily="34" charset="0"/>
              </a:rPr>
            </a:br>
            <a:endParaRPr kumimoji="0" lang="en-US" sz="900" b="0" i="0" u="none" strike="noStrike" cap="none" normalizeH="0" baseline="0">
              <a:ln>
                <a:noFill/>
              </a:ln>
              <a:solidFill>
                <a:srgbClr val="FFFFFF"/>
              </a:solidFill>
              <a:effectLst/>
              <a:latin typeface="Lucida Sans Unicode" pitchFamily="34" charset="0"/>
              <a:cs typeface="Lucida Sans Unicode"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 y="-674186"/>
            <a:ext cx="8409353" cy="1348370"/>
          </a:xfrm>
          <a:prstGeom prst="rect">
            <a:avLst/>
          </a:prstGeom>
          <a:solidFill>
            <a:srgbClr val="356697"/>
          </a:solidFill>
          <a:ln w="9525">
            <a:noFill/>
            <a:miter lim="800000"/>
            <a:headEnd/>
            <a:tailEnd/>
          </a:ln>
          <a:effectLst/>
        </p:spPr>
        <p:txBody>
          <a:bodyPr vert="horz" wrap="none" lIns="0" tIns="0" rIns="0" bIns="23805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Lucida Sans Unicode" pitchFamily="34" charset="0"/>
                <a:cs typeface="Lucida Sans Unicode" pitchFamily="34" charset="0"/>
              </a:rPr>
              <a:t>U.S. Environmental Protection Agency</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900" b="0" i="0" u="none" strike="noStrike" cap="none" normalizeH="0" baseline="0">
                <a:ln>
                  <a:noFill/>
                </a:ln>
                <a:solidFill>
                  <a:srgbClr val="FFFFFF"/>
                </a:solidFill>
                <a:effectLst/>
                <a:latin typeface="Lucida Sans Unicode" pitchFamily="34" charset="0"/>
                <a:cs typeface="Lucida Sans Unicode" pitchFamily="34" charset="0"/>
              </a:rPr>
            </a:br>
            <a:endParaRPr kumimoji="0" lang="en-US" sz="900" b="0" i="0" u="none" strike="noStrike" cap="none" normalizeH="0" baseline="0">
              <a:ln>
                <a:noFill/>
              </a:ln>
              <a:solidFill>
                <a:srgbClr val="FFFFFF"/>
              </a:solidFill>
              <a:effectLst/>
              <a:latin typeface="Lucida Sans Unicode" pitchFamily="34" charset="0"/>
              <a:cs typeface="Lucida Sans Unicode"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p:cNvSpPr/>
          <p:nvPr/>
        </p:nvSpPr>
        <p:spPr>
          <a:xfrm>
            <a:off x="2798763" y="1967210"/>
            <a:ext cx="4572000" cy="923330"/>
          </a:xfrm>
          <a:prstGeom prst="rect">
            <a:avLst/>
          </a:prstGeom>
        </p:spPr>
        <p:txBody>
          <a:bodyPr>
            <a:spAutoFit/>
          </a:bodyPr>
          <a:lstStyle/>
          <a:p>
            <a:r>
              <a:rPr lang="en-US" b="1" dirty="0"/>
              <a:t>U.S. Environmental Protection Agency</a:t>
            </a:r>
          </a:p>
          <a:p>
            <a:br>
              <a:rPr lang="en-US" dirty="0"/>
            </a:br>
            <a:endParaRPr lang="en-US" dirty="0"/>
          </a:p>
        </p:txBody>
      </p:sp>
      <p:pic>
        <p:nvPicPr>
          <p:cNvPr id="12" name="Picture 11" descr="Internal-Slides.png"/>
          <p:cNvPicPr>
            <a:picLocks noChangeAspect="1"/>
          </p:cNvPicPr>
          <p:nvPr/>
        </p:nvPicPr>
        <p:blipFill>
          <a:blip r:embed="rId2" cstate="print"/>
          <a:stretch>
            <a:fillRect/>
          </a:stretch>
        </p:blipFill>
        <p:spPr>
          <a:xfrm>
            <a:off x="0" y="0"/>
            <a:ext cx="9144000" cy="5129810"/>
          </a:xfrm>
          <a:prstGeom prst="rect">
            <a:avLst/>
          </a:prstGeom>
        </p:spPr>
      </p:pic>
      <p:sp>
        <p:nvSpPr>
          <p:cNvPr id="13" name="Rectangle 12"/>
          <p:cNvSpPr/>
          <p:nvPr/>
        </p:nvSpPr>
        <p:spPr>
          <a:xfrm>
            <a:off x="228600" y="1123950"/>
            <a:ext cx="8534400" cy="4930581"/>
          </a:xfrm>
          <a:prstGeom prst="rect">
            <a:avLst/>
          </a:prstGeom>
        </p:spPr>
        <p:txBody>
          <a:bodyPr wrap="square">
            <a:spAutoFit/>
          </a:bodyPr>
          <a:lstStyle/>
          <a:p>
            <a:pPr lvl="1" indent="-285750" algn="ctr">
              <a:spcBef>
                <a:spcPct val="20000"/>
              </a:spcBef>
            </a:pPr>
            <a:r>
              <a:rPr lang="en-US" sz="4000" dirty="0">
                <a:latin typeface="Arial" pitchFamily="34" charset="0"/>
                <a:cs typeface="Arial" pitchFamily="34" charset="0"/>
              </a:rPr>
              <a:t>EPA Enforcement Actions</a:t>
            </a:r>
            <a:endParaRPr lang="en-US" sz="1600" dirty="0">
              <a:latin typeface="Arial" pitchFamily="34" charset="0"/>
              <a:cs typeface="Arial" pitchFamily="34" charset="0"/>
            </a:endParaRPr>
          </a:p>
          <a:p>
            <a:pPr lvl="1" indent="-285750" algn="ctr">
              <a:spcBef>
                <a:spcPct val="20000"/>
              </a:spcBef>
            </a:pPr>
            <a:endParaRPr lang="en-US" sz="1200" dirty="0">
              <a:latin typeface="Arial" pitchFamily="34" charset="0"/>
              <a:cs typeface="Arial" pitchFamily="34" charset="0"/>
            </a:endParaRPr>
          </a:p>
          <a:p>
            <a:pPr lvl="1" indent="-285750">
              <a:spcBef>
                <a:spcPct val="20000"/>
              </a:spcBef>
            </a:pPr>
            <a:r>
              <a:rPr lang="en-US" sz="2000" dirty="0">
                <a:latin typeface="Arial" pitchFamily="34" charset="0"/>
                <a:cs typeface="Arial" pitchFamily="34" charset="0"/>
              </a:rPr>
              <a:t>	August, 2012: Icicle </a:t>
            </a:r>
            <a:r>
              <a:rPr lang="en-US" sz="2000" dirty="0" err="1">
                <a:latin typeface="Arial" pitchFamily="34" charset="0"/>
                <a:cs typeface="Arial" pitchFamily="34" charset="0"/>
              </a:rPr>
              <a:t>Seafoods</a:t>
            </a:r>
            <a:r>
              <a:rPr lang="en-US" sz="2000" dirty="0">
                <a:latin typeface="Arial" pitchFamily="34" charset="0"/>
                <a:cs typeface="Arial" pitchFamily="34" charset="0"/>
              </a:rPr>
              <a:t> $430,000 venting, illegally importing, non-certification (techs &amp; equip), inadequate paperwork </a:t>
            </a:r>
          </a:p>
          <a:p>
            <a:pPr lvl="1" indent="-285750">
              <a:spcBef>
                <a:spcPct val="20000"/>
              </a:spcBef>
            </a:pPr>
            <a:r>
              <a:rPr lang="en-US" sz="2000" dirty="0">
                <a:latin typeface="Arial" pitchFamily="34" charset="0"/>
                <a:cs typeface="Arial" pitchFamily="34" charset="0"/>
              </a:rPr>
              <a:t>	Oct 18, 2011: BIV $300,000 penalty plus $600,000 upgrades (leaks)</a:t>
            </a:r>
          </a:p>
          <a:p>
            <a:pPr lvl="1" indent="-285750">
              <a:spcBef>
                <a:spcPct val="20000"/>
              </a:spcBef>
            </a:pPr>
            <a:r>
              <a:rPr lang="en-US" sz="2000" dirty="0">
                <a:latin typeface="Arial" pitchFamily="34" charset="0"/>
                <a:cs typeface="Arial" pitchFamily="34" charset="0"/>
              </a:rPr>
              <a:t>	Feb 24, 2011: Metal Management West $75,000 (no paper trail)</a:t>
            </a:r>
          </a:p>
          <a:p>
            <a:pPr lvl="1" indent="-285750">
              <a:spcBef>
                <a:spcPct val="20000"/>
              </a:spcBef>
            </a:pPr>
            <a:r>
              <a:rPr lang="en-US" sz="2000" dirty="0">
                <a:latin typeface="Arial" pitchFamily="34" charset="0"/>
                <a:cs typeface="Arial" pitchFamily="34" charset="0"/>
              </a:rPr>
              <a:t>	Jul 15, 2010:  City of Tacoma $525,000 for venting</a:t>
            </a:r>
          </a:p>
          <a:p>
            <a:pPr lvl="1" indent="-285750">
              <a:spcBef>
                <a:spcPct val="20000"/>
              </a:spcBef>
            </a:pPr>
            <a:r>
              <a:rPr lang="en-US" sz="2000" dirty="0">
                <a:latin typeface="Arial" pitchFamily="34" charset="0"/>
                <a:cs typeface="Arial" pitchFamily="34" charset="0"/>
              </a:rPr>
              <a:t>	Oct 21, 2009:  5 Cleveland companies cited for venting</a:t>
            </a:r>
          </a:p>
          <a:p>
            <a:pPr lvl="1" indent="-285750">
              <a:spcBef>
                <a:spcPct val="20000"/>
              </a:spcBef>
            </a:pPr>
            <a:r>
              <a:rPr lang="en-US" sz="2000" dirty="0">
                <a:latin typeface="Arial" pitchFamily="34" charset="0"/>
                <a:cs typeface="Arial" pitchFamily="34" charset="0"/>
              </a:rPr>
              <a:t>	Oct 6, 2009:  Metal Recycling Systems fined $30,000</a:t>
            </a:r>
          </a:p>
          <a:p>
            <a:pPr lvl="1" indent="-285750">
              <a:spcBef>
                <a:spcPct val="20000"/>
              </a:spcBef>
              <a:buFont typeface="Arial" pitchFamily="34" charset="0"/>
              <a:buChar char="•"/>
            </a:pPr>
            <a:endParaRPr lang="en-US" sz="2000" dirty="0">
              <a:latin typeface="Arial" pitchFamily="34" charset="0"/>
              <a:cs typeface="Arial" pitchFamily="34" charset="0"/>
            </a:endParaRPr>
          </a:p>
          <a:p>
            <a:pPr marL="2057400" lvl="4" indent="-365760">
              <a:spcBef>
                <a:spcPct val="20000"/>
              </a:spcBef>
              <a:buFont typeface="Wingdings" pitchFamily="2" charset="2"/>
              <a:buChar char="Ø"/>
            </a:pPr>
            <a:endParaRPr lang="en-US" sz="2000" dirty="0">
              <a:latin typeface="Arial" pitchFamily="34" charset="0"/>
              <a:cs typeface="Arial" pitchFamily="34" charset="0"/>
            </a:endParaRPr>
          </a:p>
          <a:p>
            <a:pPr lvl="1">
              <a:lnSpc>
                <a:spcPct val="90000"/>
              </a:lnSpc>
              <a:defRPr/>
            </a:pPr>
            <a:br>
              <a:rPr lang="en-US" sz="2400" dirty="0"/>
            </a:br>
            <a:endParaRPr lang="en-US" sz="2400" dirty="0"/>
          </a:p>
        </p:txBody>
      </p:sp>
      <p:sp>
        <p:nvSpPr>
          <p:cNvPr id="15" name="Rectangle 14"/>
          <p:cNvSpPr/>
          <p:nvPr/>
        </p:nvSpPr>
        <p:spPr>
          <a:xfrm>
            <a:off x="1905000" y="209551"/>
            <a:ext cx="7239000" cy="584775"/>
          </a:xfrm>
          <a:prstGeom prst="rect">
            <a:avLst/>
          </a:prstGeom>
        </p:spPr>
        <p:txBody>
          <a:bodyPr wrap="square" anchor="ctr">
            <a:spAutoFit/>
          </a:bodyPr>
          <a:lstStyle/>
          <a:p>
            <a:pPr algn="ctr"/>
            <a:r>
              <a:rPr lang="en-US" sz="3200" b="1" dirty="0">
                <a:solidFill>
                  <a:schemeClr val="bg1"/>
                </a:solidFill>
                <a:latin typeface="Arial" pitchFamily="34" charset="0"/>
                <a:cs typeface="Arial" pitchFamily="34" charset="0"/>
              </a:rPr>
              <a:t>EPA </a:t>
            </a:r>
            <a:r>
              <a:rPr lang="en-US" sz="3200" dirty="0">
                <a:solidFill>
                  <a:schemeClr val="bg1"/>
                </a:solidFill>
                <a:latin typeface="Arial" pitchFamily="34" charset="0"/>
                <a:cs typeface="Arial" pitchFamily="34" charset="0"/>
              </a:rPr>
              <a:t> </a:t>
            </a:r>
            <a:r>
              <a:rPr lang="en-US" sz="2400" dirty="0">
                <a:solidFill>
                  <a:schemeClr val="bg1"/>
                </a:solidFill>
                <a:latin typeface="Arial" pitchFamily="34" charset="0"/>
                <a:cs typeface="Arial" pitchFamily="34" charset="0"/>
              </a:rPr>
              <a:t>Enforcement</a:t>
            </a:r>
            <a:endParaRPr lang="en-US" sz="2400"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2000"/>
                                        <p:tgtEl>
                                          <p:spTgt spid="13">
                                            <p:txEl>
                                              <p:pRg st="2" end="2"/>
                                            </p:txEl>
                                          </p:spTgt>
                                        </p:tgtEl>
                                      </p:cBhvr>
                                    </p:animEffect>
                                    <p:anim calcmode="lin" valueType="num">
                                      <p:cBhvr>
                                        <p:cTn id="8" dur="2000" fill="hold"/>
                                        <p:tgtEl>
                                          <p:spTgt spid="13">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1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2000"/>
                                        <p:tgtEl>
                                          <p:spTgt spid="13">
                                            <p:txEl>
                                              <p:pRg st="3" end="3"/>
                                            </p:txEl>
                                          </p:spTgt>
                                        </p:tgtEl>
                                      </p:cBhvr>
                                    </p:animEffect>
                                    <p:anim calcmode="lin" valueType="num">
                                      <p:cBhvr>
                                        <p:cTn id="16" dur="2000" fill="hold"/>
                                        <p:tgtEl>
                                          <p:spTgt spid="13">
                                            <p:txEl>
                                              <p:pRg st="3" end="3"/>
                                            </p:txEl>
                                          </p:spTgt>
                                        </p:tgtEl>
                                        <p:attrNameLst>
                                          <p:attrName>style.rotation</p:attrName>
                                        </p:attrNameLst>
                                      </p:cBhvr>
                                      <p:tavLst>
                                        <p:tav tm="0">
                                          <p:val>
                                            <p:fltVal val="720"/>
                                          </p:val>
                                        </p:tav>
                                        <p:tav tm="100000">
                                          <p:val>
                                            <p:fltVal val="0"/>
                                          </p:val>
                                        </p:tav>
                                      </p:tavLst>
                                    </p:anim>
                                    <p:anim calcmode="lin" valueType="num">
                                      <p:cBhvr>
                                        <p:cTn id="17" dur="20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18" dur="2000" fill="hold"/>
                                        <p:tgtEl>
                                          <p:spTgt spid="13">
                                            <p:txEl>
                                              <p:pRg st="3" end="3"/>
                                            </p:txEl>
                                          </p:spTgt>
                                        </p:tgtEl>
                                        <p:attrNameLst>
                                          <p:attrName>ppt_w</p:attrName>
                                        </p:attrNameLst>
                                      </p:cBhvr>
                                      <p:tavLst>
                                        <p:tav tm="0">
                                          <p:val>
                                            <p:fltVal val="0"/>
                                          </p:val>
                                        </p:tav>
                                        <p:tav tm="100000">
                                          <p:val>
                                            <p:strVal val="#ppt_w"/>
                                          </p:val>
                                        </p:tav>
                                      </p:tavLst>
                                    </p:anim>
                                  </p:childTnLst>
                                </p:cTn>
                              </p:par>
                            </p:childTnLst>
                          </p:cTn>
                        </p:par>
                        <p:par>
                          <p:cTn id="19" fill="hold">
                            <p:stCondLst>
                              <p:cond delay="2000"/>
                            </p:stCondLst>
                            <p:childTnLst>
                              <p:par>
                                <p:cTn id="20" presetID="45" presetClass="entr" presetSubtype="0" fill="hold" nodeType="afterEffect">
                                  <p:stCondLst>
                                    <p:cond delay="0"/>
                                  </p:stCondLst>
                                  <p:iterate type="lt">
                                    <p:tmPct val="10000"/>
                                  </p:iterate>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1000"/>
                                        <p:tgtEl>
                                          <p:spTgt spid="13">
                                            <p:txEl>
                                              <p:pRg st="4" end="4"/>
                                            </p:txEl>
                                          </p:spTgt>
                                        </p:tgtEl>
                                      </p:cBhvr>
                                    </p:animEffect>
                                    <p:anim calcmode="lin" valueType="num">
                                      <p:cBhvr>
                                        <p:cTn id="23" dur="1000" fill="hold"/>
                                        <p:tgtEl>
                                          <p:spTgt spid="13">
                                            <p:txEl>
                                              <p:pRg st="4" end="4"/>
                                            </p:txEl>
                                          </p:spTgt>
                                        </p:tgtEl>
                                        <p:attrNameLst>
                                          <p:attrName>ppt_w</p:attrName>
                                        </p:attrNameLst>
                                      </p:cBhvr>
                                      <p:tavLst>
                                        <p:tav tm="0" fmla="#ppt_w*sin(2.5*pi*$)">
                                          <p:val>
                                            <p:fltVal val="0"/>
                                          </p:val>
                                        </p:tav>
                                        <p:tav tm="100000">
                                          <p:val>
                                            <p:fltVal val="1"/>
                                          </p:val>
                                        </p:tav>
                                      </p:tavLst>
                                    </p:anim>
                                    <p:anim calcmode="lin" valueType="num">
                                      <p:cBhvr>
                                        <p:cTn id="24" dur="1000" fill="hold"/>
                                        <p:tgtEl>
                                          <p:spTgt spid="13">
                                            <p:txEl>
                                              <p:pRg st="4" end="4"/>
                                            </p:txEl>
                                          </p:spTgt>
                                        </p:tgtEl>
                                        <p:attrNameLst>
                                          <p:attrName>ppt_h</p:attrName>
                                        </p:attrNameLst>
                                      </p:cBhvr>
                                      <p:tavLst>
                                        <p:tav tm="0">
                                          <p:val>
                                            <p:strVal val="#ppt_h"/>
                                          </p:val>
                                        </p:tav>
                                        <p:tav tm="100000">
                                          <p:val>
                                            <p:strVal val="#ppt_h"/>
                                          </p:val>
                                        </p:tav>
                                      </p:tavLst>
                                    </p:anim>
                                  </p:childTnLst>
                                </p:cTn>
                              </p:par>
                            </p:childTnLst>
                          </p:cTn>
                        </p:par>
                        <p:par>
                          <p:cTn id="25" fill="hold">
                            <p:stCondLst>
                              <p:cond delay="8000"/>
                            </p:stCondLst>
                            <p:childTnLst>
                              <p:par>
                                <p:cTn id="26" presetID="26" presetClass="entr" presetSubtype="0"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wipe(down)">
                                      <p:cBhvr>
                                        <p:cTn id="28" dur="580">
                                          <p:stCondLst>
                                            <p:cond delay="0"/>
                                          </p:stCondLst>
                                        </p:cTn>
                                        <p:tgtEl>
                                          <p:spTgt spid="13">
                                            <p:txEl>
                                              <p:pRg st="5" end="5"/>
                                            </p:txEl>
                                          </p:spTgt>
                                        </p:tgtEl>
                                      </p:cBhvr>
                                    </p:animEffect>
                                    <p:anim calcmode="lin" valueType="num">
                                      <p:cBhvr>
                                        <p:cTn id="29" dur="1822" tmFilter="0,0; 0.14,0.36; 0.43,0.73; 0.71,0.91; 1.0,1.0">
                                          <p:stCondLst>
                                            <p:cond delay="0"/>
                                          </p:stCondLst>
                                        </p:cTn>
                                        <p:tgtEl>
                                          <p:spTgt spid="13">
                                            <p:txEl>
                                              <p:pRg st="5" end="5"/>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xEl>
                                              <p:pRg st="5" end="5"/>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xEl>
                                              <p:pRg st="5" end="5"/>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xEl>
                                              <p:pRg st="5" end="5"/>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xEl>
                                              <p:pRg st="5" end="5"/>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xEl>
                                              <p:pRg st="5" end="5"/>
                                            </p:txEl>
                                          </p:spTgt>
                                        </p:tgtEl>
                                      </p:cBhvr>
                                      <p:to x="100000" y="60000"/>
                                    </p:animScale>
                                    <p:animScale>
                                      <p:cBhvr>
                                        <p:cTn id="35" dur="166" decel="50000">
                                          <p:stCondLst>
                                            <p:cond delay="676"/>
                                          </p:stCondLst>
                                        </p:cTn>
                                        <p:tgtEl>
                                          <p:spTgt spid="13">
                                            <p:txEl>
                                              <p:pRg st="5" end="5"/>
                                            </p:txEl>
                                          </p:spTgt>
                                        </p:tgtEl>
                                      </p:cBhvr>
                                      <p:to x="100000" y="100000"/>
                                    </p:animScale>
                                    <p:animScale>
                                      <p:cBhvr>
                                        <p:cTn id="36" dur="26">
                                          <p:stCondLst>
                                            <p:cond delay="1312"/>
                                          </p:stCondLst>
                                        </p:cTn>
                                        <p:tgtEl>
                                          <p:spTgt spid="13">
                                            <p:txEl>
                                              <p:pRg st="5" end="5"/>
                                            </p:txEl>
                                          </p:spTgt>
                                        </p:tgtEl>
                                      </p:cBhvr>
                                      <p:to x="100000" y="80000"/>
                                    </p:animScale>
                                    <p:animScale>
                                      <p:cBhvr>
                                        <p:cTn id="37" dur="166" decel="50000">
                                          <p:stCondLst>
                                            <p:cond delay="1338"/>
                                          </p:stCondLst>
                                        </p:cTn>
                                        <p:tgtEl>
                                          <p:spTgt spid="13">
                                            <p:txEl>
                                              <p:pRg st="5" end="5"/>
                                            </p:txEl>
                                          </p:spTgt>
                                        </p:tgtEl>
                                      </p:cBhvr>
                                      <p:to x="100000" y="100000"/>
                                    </p:animScale>
                                    <p:animScale>
                                      <p:cBhvr>
                                        <p:cTn id="38" dur="26">
                                          <p:stCondLst>
                                            <p:cond delay="1642"/>
                                          </p:stCondLst>
                                        </p:cTn>
                                        <p:tgtEl>
                                          <p:spTgt spid="13">
                                            <p:txEl>
                                              <p:pRg st="5" end="5"/>
                                            </p:txEl>
                                          </p:spTgt>
                                        </p:tgtEl>
                                      </p:cBhvr>
                                      <p:to x="100000" y="90000"/>
                                    </p:animScale>
                                    <p:animScale>
                                      <p:cBhvr>
                                        <p:cTn id="39" dur="166" decel="50000">
                                          <p:stCondLst>
                                            <p:cond delay="1668"/>
                                          </p:stCondLst>
                                        </p:cTn>
                                        <p:tgtEl>
                                          <p:spTgt spid="13">
                                            <p:txEl>
                                              <p:pRg st="5" end="5"/>
                                            </p:txEl>
                                          </p:spTgt>
                                        </p:tgtEl>
                                      </p:cBhvr>
                                      <p:to x="100000" y="100000"/>
                                    </p:animScale>
                                    <p:animScale>
                                      <p:cBhvr>
                                        <p:cTn id="40" dur="26">
                                          <p:stCondLst>
                                            <p:cond delay="1808"/>
                                          </p:stCondLst>
                                        </p:cTn>
                                        <p:tgtEl>
                                          <p:spTgt spid="13">
                                            <p:txEl>
                                              <p:pRg st="5" end="5"/>
                                            </p:txEl>
                                          </p:spTgt>
                                        </p:tgtEl>
                                      </p:cBhvr>
                                      <p:to x="100000" y="95000"/>
                                    </p:animScale>
                                    <p:animScale>
                                      <p:cBhvr>
                                        <p:cTn id="41" dur="166" decel="50000">
                                          <p:stCondLst>
                                            <p:cond delay="1834"/>
                                          </p:stCondLst>
                                        </p:cTn>
                                        <p:tgtEl>
                                          <p:spTgt spid="13">
                                            <p:txEl>
                                              <p:pRg st="5" end="5"/>
                                            </p:txEl>
                                          </p:spTgt>
                                        </p:tgtEl>
                                      </p:cBhvr>
                                      <p:to x="100000" y="100000"/>
                                    </p:animScale>
                                  </p:childTnLst>
                                </p:cTn>
                              </p:par>
                            </p:childTnLst>
                          </p:cTn>
                        </p:par>
                        <p:par>
                          <p:cTn id="42" fill="hold">
                            <p:stCondLst>
                              <p:cond delay="10000"/>
                            </p:stCondLst>
                            <p:childTnLst>
                              <p:par>
                                <p:cTn id="43" presetID="19" presetClass="entr" presetSubtype="10" fill="hold" nodeType="afterEffect">
                                  <p:stCondLst>
                                    <p:cond delay="0"/>
                                  </p:stCondLst>
                                  <p:childTnLst>
                                    <p:set>
                                      <p:cBhvr>
                                        <p:cTn id="44" dur="1" fill="hold">
                                          <p:stCondLst>
                                            <p:cond delay="0"/>
                                          </p:stCondLst>
                                        </p:cTn>
                                        <p:tgtEl>
                                          <p:spTgt spid="13">
                                            <p:txEl>
                                              <p:pRg st="6" end="6"/>
                                            </p:txEl>
                                          </p:spTgt>
                                        </p:tgtEl>
                                        <p:attrNameLst>
                                          <p:attrName>style.visibility</p:attrName>
                                        </p:attrNameLst>
                                      </p:cBhvr>
                                      <p:to>
                                        <p:strVal val="visible"/>
                                      </p:to>
                                    </p:set>
                                    <p:anim calcmode="lin" valueType="num">
                                      <p:cBhvr>
                                        <p:cTn id="45" dur="5000" fill="hold"/>
                                        <p:tgtEl>
                                          <p:spTgt spid="13">
                                            <p:txEl>
                                              <p:pRg st="6" end="6"/>
                                            </p:txEl>
                                          </p:spTgt>
                                        </p:tgtEl>
                                        <p:attrNameLst>
                                          <p:attrName>ppt_w</p:attrName>
                                        </p:attrNameLst>
                                      </p:cBhvr>
                                      <p:tavLst>
                                        <p:tav tm="0" fmla="#ppt_w*sin(2.5*pi*$)">
                                          <p:val>
                                            <p:fltVal val="0"/>
                                          </p:val>
                                        </p:tav>
                                        <p:tav tm="100000">
                                          <p:val>
                                            <p:fltVal val="1"/>
                                          </p:val>
                                        </p:tav>
                                      </p:tavLst>
                                    </p:anim>
                                    <p:anim calcmode="lin" valueType="num">
                                      <p:cBhvr>
                                        <p:cTn id="46" dur="5000" fill="hold"/>
                                        <p:tgtEl>
                                          <p:spTgt spid="13">
                                            <p:txEl>
                                              <p:pRg st="6" end="6"/>
                                            </p:txEl>
                                          </p:spTgt>
                                        </p:tgtEl>
                                        <p:attrNameLst>
                                          <p:attrName>ppt_h</p:attrName>
                                        </p:attrNameLst>
                                      </p:cBhvr>
                                      <p:tavLst>
                                        <p:tav tm="0">
                                          <p:val>
                                            <p:strVal val="#ppt_h"/>
                                          </p:val>
                                        </p:tav>
                                        <p:tav tm="100000">
                                          <p:val>
                                            <p:strVal val="#ppt_h"/>
                                          </p:val>
                                        </p:tav>
                                      </p:tavLst>
                                    </p:anim>
                                  </p:childTnLst>
                                </p:cTn>
                              </p:par>
                            </p:childTnLst>
                          </p:cTn>
                        </p:par>
                        <p:par>
                          <p:cTn id="47" fill="hold">
                            <p:stCondLst>
                              <p:cond delay="15000"/>
                            </p:stCondLst>
                            <p:childTnLst>
                              <p:par>
                                <p:cTn id="48" presetID="48" presetClass="entr" presetSubtype="0" accel="50000" fill="hold" nodeType="afterEffect">
                                  <p:stCondLst>
                                    <p:cond delay="0"/>
                                  </p:stCondLst>
                                  <p:childTnLst>
                                    <p:set>
                                      <p:cBhvr>
                                        <p:cTn id="49" dur="1" fill="hold">
                                          <p:stCondLst>
                                            <p:cond delay="0"/>
                                          </p:stCondLst>
                                        </p:cTn>
                                        <p:tgtEl>
                                          <p:spTgt spid="13">
                                            <p:txEl>
                                              <p:pRg st="7" end="7"/>
                                            </p:txEl>
                                          </p:spTgt>
                                        </p:tgtEl>
                                        <p:attrNameLst>
                                          <p:attrName>style.visibility</p:attrName>
                                        </p:attrNameLst>
                                      </p:cBhvr>
                                      <p:to>
                                        <p:strVal val="visible"/>
                                      </p:to>
                                    </p:set>
                                    <p:anim calcmode="lin" valueType="num">
                                      <p:cBhvr>
                                        <p:cTn id="50" dur="1000" fill="hold"/>
                                        <p:tgtEl>
                                          <p:spTgt spid="1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1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13">
                                            <p:txEl>
                                              <p:pRg st="7" end="7"/>
                                            </p:txEl>
                                          </p:spTgt>
                                        </p:tgtEl>
                                        <p:attrNameLst>
                                          <p:attrName>ppt_y</p:attrName>
                                        </p:attrNameLst>
                                      </p:cBhvr>
                                      <p:tavLst>
                                        <p:tav tm="0">
                                          <p:val>
                                            <p:strVal val="#ppt_y"/>
                                          </p:val>
                                        </p:tav>
                                        <p:tav tm="100000">
                                          <p:val>
                                            <p:strVal val="#ppt_y"/>
                                          </p:val>
                                        </p:tav>
                                      </p:tavLst>
                                    </p:anim>
                                    <p:animEffect transition="in" filter="fade">
                                      <p:cBhvr>
                                        <p:cTn id="53" dur="10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r_fip_00_cover.jpg"/>
          <p:cNvPicPr>
            <a:picLocks noChangeAspect="1"/>
          </p:cNvPicPr>
          <p:nvPr/>
        </p:nvPicPr>
        <p:blipFill>
          <a:blip r:embed="rId2" cstate="print"/>
          <a:srcRect l="50000"/>
          <a:stretch>
            <a:fillRect/>
          </a:stretch>
        </p:blipFill>
        <p:spPr>
          <a:xfrm>
            <a:off x="0" y="0"/>
            <a:ext cx="9144000" cy="5143500"/>
          </a:xfrm>
          <a:prstGeom prst="rect">
            <a:avLst/>
          </a:prstGeom>
        </p:spPr>
      </p:pic>
      <p:sp>
        <p:nvSpPr>
          <p:cNvPr id="6" name="TextBox 5"/>
          <p:cNvSpPr txBox="1"/>
          <p:nvPr/>
        </p:nvSpPr>
        <p:spPr>
          <a:xfrm>
            <a:off x="1143000" y="3790950"/>
            <a:ext cx="6858000" cy="1477328"/>
          </a:xfrm>
          <a:prstGeom prst="rect">
            <a:avLst/>
          </a:prstGeom>
          <a:solidFill>
            <a:srgbClr val="111111"/>
          </a:solidFill>
        </p:spPr>
        <p:txBody>
          <a:bodyPr wrap="square" rtlCol="0">
            <a:spAutoFit/>
          </a:bodyPr>
          <a:lstStyle/>
          <a:p>
            <a:pPr algn="ctr"/>
            <a:endParaRPr lang="en-US" b="1" dirty="0">
              <a:solidFill>
                <a:schemeClr val="bg1"/>
              </a:solidFill>
            </a:endParaRPr>
          </a:p>
          <a:p>
            <a:pPr algn="ctr"/>
            <a:r>
              <a:rPr lang="en-US" b="1" dirty="0">
                <a:solidFill>
                  <a:schemeClr val="bg1"/>
                </a:solidFill>
              </a:rPr>
              <a:t>The Nations Largest Refrigerant Recovery Company</a:t>
            </a:r>
          </a:p>
          <a:p>
            <a:pPr algn="ctr"/>
            <a:endParaRPr lang="en-US" dirty="0">
              <a:solidFill>
                <a:schemeClr val="bg1"/>
              </a:solidFill>
            </a:endParaRPr>
          </a:p>
          <a:p>
            <a:pPr algn="ctr"/>
            <a:r>
              <a:rPr lang="en-US" dirty="0">
                <a:solidFill>
                  <a:schemeClr val="bg1"/>
                </a:solidFill>
              </a:rPr>
              <a:t>45 Service Locations Nationwide</a:t>
            </a:r>
          </a:p>
          <a:p>
            <a:pPr algn="ctr"/>
            <a:endParaRPr lang="en-US" dirty="0">
              <a:solidFill>
                <a:schemeClr val="bg1"/>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jdykstra\Pictures\2012-08-28 OCZ units\OCZ units 005.jpg"/>
          <p:cNvPicPr>
            <a:picLocks noGrp="1" noChangeAspect="1" noChangeArrowheads="1"/>
          </p:cNvPicPr>
          <p:nvPr>
            <p:ph idx="1"/>
          </p:nvPr>
        </p:nvPicPr>
        <p:blipFill>
          <a:blip r:embed="rId2" cstate="print"/>
          <a:srcRect/>
          <a:stretch>
            <a:fillRect/>
          </a:stretch>
        </p:blipFill>
        <p:spPr bwMode="auto">
          <a:xfrm>
            <a:off x="0" y="-11206"/>
            <a:ext cx="9144000" cy="5154706"/>
          </a:xfrm>
          <a:prstGeom prst="rect">
            <a:avLst/>
          </a:prstGeom>
          <a:noFill/>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jdykstra\Downloads\Stellar project-5 Trucks (2).jpg"/>
          <p:cNvPicPr>
            <a:picLocks noChangeAspect="1" noChangeArrowheads="1"/>
          </p:cNvPicPr>
          <p:nvPr/>
        </p:nvPicPr>
        <p:blipFill>
          <a:blip r:embed="rId2" cstate="print"/>
          <a:srcRect/>
          <a:stretch>
            <a:fillRect/>
          </a:stretch>
        </p:blipFill>
        <p:spPr bwMode="auto">
          <a:xfrm>
            <a:off x="9939" y="0"/>
            <a:ext cx="9124122" cy="5143500"/>
          </a:xfrm>
          <a:prstGeom prst="rect">
            <a:avLst/>
          </a:prstGeom>
          <a:noFill/>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1369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2057400" y="361950"/>
            <a:ext cx="7086600" cy="400110"/>
          </a:xfrm>
          <a:prstGeom prst="rect">
            <a:avLst/>
          </a:prstGeom>
          <a:noFill/>
        </p:spPr>
        <p:txBody>
          <a:bodyPr wrap="square" rtlCol="0">
            <a:spAutoFit/>
          </a:bodyPr>
          <a:lstStyle/>
          <a:p>
            <a:pPr algn="r"/>
            <a:r>
              <a:rPr lang="en-US" sz="2000" dirty="0">
                <a:solidFill>
                  <a:schemeClr val="bg1"/>
                </a:solidFill>
              </a:rPr>
              <a:t>The ONLY nationwide refrigerant abatement company</a:t>
            </a:r>
          </a:p>
        </p:txBody>
      </p:sp>
      <p:pic>
        <p:nvPicPr>
          <p:cNvPr id="17" name="Picture 16" descr="EmpireBuilding_w_logo.jpg"/>
          <p:cNvPicPr>
            <a:picLocks noChangeAspect="1"/>
          </p:cNvPicPr>
          <p:nvPr/>
        </p:nvPicPr>
        <p:blipFill>
          <a:blip r:embed="rId3" cstate="print"/>
          <a:stretch>
            <a:fillRect/>
          </a:stretch>
        </p:blipFill>
        <p:spPr>
          <a:xfrm rot="21161080">
            <a:off x="413878" y="1068511"/>
            <a:ext cx="2840994" cy="18949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descr="DSC01108.JPG"/>
          <p:cNvPicPr>
            <a:picLocks noChangeAspect="1"/>
          </p:cNvPicPr>
          <p:nvPr/>
        </p:nvPicPr>
        <p:blipFill>
          <a:blip r:embed="rId4" cstate="print"/>
          <a:stretch>
            <a:fillRect/>
          </a:stretch>
        </p:blipFill>
        <p:spPr>
          <a:xfrm rot="633434">
            <a:off x="3358008" y="1194610"/>
            <a:ext cx="2616200" cy="1962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19" descr="Derek's Photos 084.JPG"/>
          <p:cNvPicPr>
            <a:picLocks noChangeAspect="1"/>
          </p:cNvPicPr>
          <p:nvPr/>
        </p:nvPicPr>
        <p:blipFill>
          <a:blip r:embed="rId5" cstate="print"/>
          <a:stretch>
            <a:fillRect/>
          </a:stretch>
        </p:blipFill>
        <p:spPr>
          <a:xfrm>
            <a:off x="6477000" y="1200150"/>
            <a:ext cx="2499360" cy="1874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17" descr="DSC_2507.JPG"/>
          <p:cNvPicPr>
            <a:picLocks noChangeAspect="1"/>
          </p:cNvPicPr>
          <p:nvPr/>
        </p:nvPicPr>
        <p:blipFill>
          <a:blip r:embed="rId6" cstate="print"/>
          <a:stretch>
            <a:fillRect/>
          </a:stretch>
        </p:blipFill>
        <p:spPr>
          <a:xfrm rot="718818">
            <a:off x="4801364" y="2978935"/>
            <a:ext cx="2638745" cy="17525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 name="Picture 22" descr="CIMG1403.JPG"/>
          <p:cNvPicPr>
            <a:picLocks noChangeAspect="1"/>
          </p:cNvPicPr>
          <p:nvPr/>
        </p:nvPicPr>
        <p:blipFill>
          <a:blip r:embed="rId7" cstate="print"/>
          <a:stretch>
            <a:fillRect/>
          </a:stretch>
        </p:blipFill>
        <p:spPr>
          <a:xfrm>
            <a:off x="1524000" y="2724150"/>
            <a:ext cx="2590800" cy="1943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3274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2057400" y="361950"/>
            <a:ext cx="7086600" cy="400110"/>
          </a:xfrm>
          <a:prstGeom prst="rect">
            <a:avLst/>
          </a:prstGeom>
          <a:noFill/>
        </p:spPr>
        <p:txBody>
          <a:bodyPr wrap="square" rtlCol="0">
            <a:spAutoFit/>
          </a:bodyPr>
          <a:lstStyle/>
          <a:p>
            <a:pPr algn="r"/>
            <a:r>
              <a:rPr lang="en-US" sz="2000" dirty="0">
                <a:solidFill>
                  <a:schemeClr val="bg1"/>
                </a:solidFill>
              </a:rPr>
              <a:t>Text goes in here and looks better when it’s really long…</a:t>
            </a:r>
          </a:p>
        </p:txBody>
      </p:sp>
      <p:sp>
        <p:nvSpPr>
          <p:cNvPr id="14" name="TextBox 13"/>
          <p:cNvSpPr txBox="1"/>
          <p:nvPr/>
        </p:nvSpPr>
        <p:spPr>
          <a:xfrm>
            <a:off x="381000" y="1428752"/>
            <a:ext cx="8305800" cy="2031325"/>
          </a:xfrm>
          <a:prstGeom prst="rect">
            <a:avLst/>
          </a:prstGeom>
          <a:noFill/>
        </p:spPr>
        <p:txBody>
          <a:bodyPr wrap="square" rtlCol="0">
            <a:spAutoFit/>
          </a:bodyPr>
          <a:lstStyle/>
          <a:p>
            <a:r>
              <a:rPr lang="en-US" dirty="0"/>
              <a:t>Content goes in here… or insert pictures, or whatever you want to do.</a:t>
            </a:r>
          </a:p>
          <a:p>
            <a:endParaRPr lang="en-US" dirty="0"/>
          </a:p>
          <a:p>
            <a:r>
              <a:rPr lang="en-US" dirty="0"/>
              <a:t>I.</a:t>
            </a:r>
          </a:p>
          <a:p>
            <a:r>
              <a:rPr lang="en-US" dirty="0"/>
              <a:t>II.</a:t>
            </a:r>
          </a:p>
          <a:p>
            <a:r>
              <a:rPr lang="en-US" dirty="0"/>
              <a:t>III.</a:t>
            </a:r>
          </a:p>
          <a:p>
            <a:r>
              <a:rPr lang="en-US" dirty="0"/>
              <a:t>IV.</a:t>
            </a:r>
          </a:p>
          <a:p>
            <a:r>
              <a:rPr lang="en-US" dirty="0"/>
              <a:t>V.</a:t>
            </a:r>
          </a:p>
        </p:txBody>
      </p:sp>
      <p:sp>
        <p:nvSpPr>
          <p:cNvPr id="1025" name="Rectangle 1"/>
          <p:cNvSpPr>
            <a:spLocks noChangeArrowheads="1"/>
          </p:cNvSpPr>
          <p:nvPr/>
        </p:nvSpPr>
        <p:spPr bwMode="auto">
          <a:xfrm>
            <a:off x="3" y="-674186"/>
            <a:ext cx="8409353" cy="1348370"/>
          </a:xfrm>
          <a:prstGeom prst="rect">
            <a:avLst/>
          </a:prstGeom>
          <a:solidFill>
            <a:srgbClr val="356697"/>
          </a:solidFill>
          <a:ln w="9525">
            <a:noFill/>
            <a:miter lim="800000"/>
            <a:headEnd/>
            <a:tailEnd/>
          </a:ln>
          <a:effectLst/>
        </p:spPr>
        <p:txBody>
          <a:bodyPr vert="horz" wrap="none" lIns="0" tIns="0" rIns="0" bIns="23805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Lucida Sans Unicode" pitchFamily="34" charset="0"/>
                <a:cs typeface="Lucida Sans Unicode" pitchFamily="34" charset="0"/>
              </a:rPr>
              <a:t>U.S. Environmental Protection Agency</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900" b="0" i="0" u="none" strike="noStrike" cap="none" normalizeH="0" baseline="0">
                <a:ln>
                  <a:noFill/>
                </a:ln>
                <a:solidFill>
                  <a:srgbClr val="FFFFFF"/>
                </a:solidFill>
                <a:effectLst/>
                <a:latin typeface="Lucida Sans Unicode" pitchFamily="34" charset="0"/>
                <a:cs typeface="Lucida Sans Unicode" pitchFamily="34" charset="0"/>
              </a:rPr>
            </a:br>
            <a:endParaRPr kumimoji="0" lang="en-US" sz="900" b="0" i="0" u="none" strike="noStrike" cap="none" normalizeH="0" baseline="0">
              <a:ln>
                <a:noFill/>
              </a:ln>
              <a:solidFill>
                <a:srgbClr val="FFFFFF"/>
              </a:solidFill>
              <a:effectLst/>
              <a:latin typeface="Lucida Sans Unicode" pitchFamily="34" charset="0"/>
              <a:cs typeface="Lucida Sans Unicode"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 y="-674186"/>
            <a:ext cx="8409353" cy="1348370"/>
          </a:xfrm>
          <a:prstGeom prst="rect">
            <a:avLst/>
          </a:prstGeom>
          <a:solidFill>
            <a:srgbClr val="356697"/>
          </a:solidFill>
          <a:ln w="9525">
            <a:noFill/>
            <a:miter lim="800000"/>
            <a:headEnd/>
            <a:tailEnd/>
          </a:ln>
          <a:effectLst/>
        </p:spPr>
        <p:txBody>
          <a:bodyPr vert="horz" wrap="none" lIns="0" tIns="0" rIns="0" bIns="23805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FFFFFF"/>
                </a:solidFill>
                <a:effectLst/>
                <a:latin typeface="Lucida Sans Unicode" pitchFamily="34" charset="0"/>
                <a:cs typeface="Lucida Sans Unicode" pitchFamily="34" charset="0"/>
              </a:rPr>
              <a:t>U.S. Environmental Protection Agency</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900" b="0" i="0" u="none" strike="noStrike" cap="none" normalizeH="0" baseline="0">
                <a:ln>
                  <a:noFill/>
                </a:ln>
                <a:solidFill>
                  <a:srgbClr val="FFFFFF"/>
                </a:solidFill>
                <a:effectLst/>
                <a:latin typeface="Lucida Sans Unicode" pitchFamily="34" charset="0"/>
                <a:cs typeface="Lucida Sans Unicode" pitchFamily="34" charset="0"/>
              </a:rPr>
            </a:br>
            <a:endParaRPr kumimoji="0" lang="en-US" sz="900" b="0" i="0" u="none" strike="noStrike" cap="none" normalizeH="0" baseline="0">
              <a:ln>
                <a:noFill/>
              </a:ln>
              <a:solidFill>
                <a:srgbClr val="FFFFFF"/>
              </a:solidFill>
              <a:effectLst/>
              <a:latin typeface="Lucida Sans Unicode" pitchFamily="34" charset="0"/>
              <a:cs typeface="Lucida Sans Unicode"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p:cNvSpPr/>
          <p:nvPr/>
        </p:nvSpPr>
        <p:spPr>
          <a:xfrm>
            <a:off x="2798763" y="1967210"/>
            <a:ext cx="4572000" cy="923330"/>
          </a:xfrm>
          <a:prstGeom prst="rect">
            <a:avLst/>
          </a:prstGeom>
        </p:spPr>
        <p:txBody>
          <a:bodyPr>
            <a:spAutoFit/>
          </a:bodyPr>
          <a:lstStyle/>
          <a:p>
            <a:r>
              <a:rPr lang="en-US" b="1" dirty="0"/>
              <a:t>U.S. Environmental Protection Agency</a:t>
            </a:r>
          </a:p>
          <a:p>
            <a:br>
              <a:rPr lang="en-US" dirty="0"/>
            </a:br>
            <a:endParaRPr lang="en-US" dirty="0"/>
          </a:p>
        </p:txBody>
      </p:sp>
      <p:pic>
        <p:nvPicPr>
          <p:cNvPr id="12" name="Picture 11" descr="Internal-Slides.png"/>
          <p:cNvPicPr>
            <a:picLocks noChangeAspect="1"/>
          </p:cNvPicPr>
          <p:nvPr/>
        </p:nvPicPr>
        <p:blipFill>
          <a:blip r:embed="rId2" cstate="print"/>
          <a:stretch>
            <a:fillRect/>
          </a:stretch>
        </p:blipFill>
        <p:spPr>
          <a:xfrm>
            <a:off x="0" y="13690"/>
            <a:ext cx="9144000" cy="5129810"/>
          </a:xfrm>
          <a:prstGeom prst="rect">
            <a:avLst/>
          </a:prstGeom>
        </p:spPr>
      </p:pic>
      <p:pic>
        <p:nvPicPr>
          <p:cNvPr id="13" name="Picture 12" descr="hq.jpg"/>
          <p:cNvPicPr>
            <a:picLocks noChangeAspect="1"/>
          </p:cNvPicPr>
          <p:nvPr/>
        </p:nvPicPr>
        <p:blipFill>
          <a:blip r:embed="rId3" cstate="print"/>
          <a:stretch>
            <a:fillRect/>
          </a:stretch>
        </p:blipFill>
        <p:spPr>
          <a:xfrm>
            <a:off x="4800600" y="895352"/>
            <a:ext cx="4000500" cy="3000375"/>
          </a:xfrm>
          <a:prstGeom prst="rect">
            <a:avLst/>
          </a:prstGeom>
        </p:spPr>
      </p:pic>
      <p:pic>
        <p:nvPicPr>
          <p:cNvPr id="15" name="Picture 14" descr="LPJ_banner5.jpg"/>
          <p:cNvPicPr>
            <a:picLocks noChangeAspect="1"/>
          </p:cNvPicPr>
          <p:nvPr/>
        </p:nvPicPr>
        <p:blipFill>
          <a:blip r:embed="rId4" cstate="print"/>
          <a:stretch>
            <a:fillRect/>
          </a:stretch>
        </p:blipFill>
        <p:spPr>
          <a:xfrm>
            <a:off x="152400" y="3181351"/>
            <a:ext cx="4495800" cy="1315958"/>
          </a:xfrm>
          <a:prstGeom prst="rect">
            <a:avLst/>
          </a:prstGeom>
        </p:spPr>
      </p:pic>
      <p:sp>
        <p:nvSpPr>
          <p:cNvPr id="16" name="TextBox 15"/>
          <p:cNvSpPr txBox="1"/>
          <p:nvPr/>
        </p:nvSpPr>
        <p:spPr>
          <a:xfrm>
            <a:off x="1905000" y="209552"/>
            <a:ext cx="7239000" cy="584775"/>
          </a:xfrm>
          <a:prstGeom prst="rect">
            <a:avLst/>
          </a:prstGeom>
          <a:noFill/>
        </p:spPr>
        <p:txBody>
          <a:bodyPr wrap="square" rtlCol="0" anchor="ctr">
            <a:spAutoFit/>
          </a:bodyPr>
          <a:lstStyle/>
          <a:p>
            <a:pPr algn="ctr"/>
            <a:r>
              <a:rPr lang="en-US" sz="3200" b="1" dirty="0">
                <a:solidFill>
                  <a:schemeClr val="bg1"/>
                </a:solidFill>
                <a:latin typeface="Arial" pitchFamily="34" charset="0"/>
                <a:cs typeface="Arial" pitchFamily="34" charset="0"/>
              </a:rPr>
              <a:t>EPA </a:t>
            </a:r>
            <a:r>
              <a:rPr lang="en-US" sz="3200" dirty="0">
                <a:solidFill>
                  <a:schemeClr val="bg1"/>
                </a:solidFill>
                <a:latin typeface="Arial Black" pitchFamily="34" charset="0"/>
              </a:rPr>
              <a:t> </a:t>
            </a:r>
            <a:r>
              <a:rPr lang="en-US" sz="2400" dirty="0">
                <a:solidFill>
                  <a:schemeClr val="bg1"/>
                </a:solidFill>
                <a:latin typeface="Arial" pitchFamily="34" charset="0"/>
                <a:cs typeface="Arial" pitchFamily="34" charset="0"/>
              </a:rPr>
              <a:t>Environmental Protection Agency</a:t>
            </a:r>
            <a:r>
              <a:rPr lang="en-US" sz="2400" dirty="0">
                <a:latin typeface="Arial" pitchFamily="34" charset="0"/>
                <a:cs typeface="Arial" pitchFamily="34" charset="0"/>
              </a:rPr>
              <a:t> </a:t>
            </a:r>
          </a:p>
        </p:txBody>
      </p:sp>
      <p:pic>
        <p:nvPicPr>
          <p:cNvPr id="19" name="Picture 18" descr="epa logo.png"/>
          <p:cNvPicPr>
            <a:picLocks noChangeAspect="1"/>
          </p:cNvPicPr>
          <p:nvPr/>
        </p:nvPicPr>
        <p:blipFill>
          <a:blip r:embed="rId5" cstate="print"/>
          <a:stretch>
            <a:fillRect/>
          </a:stretch>
        </p:blipFill>
        <p:spPr>
          <a:xfrm>
            <a:off x="1447804" y="1123950"/>
            <a:ext cx="1833365" cy="1752600"/>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1"/>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1905000" y="209552"/>
            <a:ext cx="7239000" cy="584775"/>
          </a:xfrm>
          <a:prstGeom prst="rect">
            <a:avLst/>
          </a:prstGeom>
          <a:noFill/>
        </p:spPr>
        <p:txBody>
          <a:bodyPr wrap="square" rtlCol="0" anchor="ctr">
            <a:spAutoFit/>
          </a:bodyPr>
          <a:lstStyle/>
          <a:p>
            <a:pPr algn="ctr"/>
            <a:r>
              <a:rPr lang="en-US" sz="3200" b="1" dirty="0">
                <a:solidFill>
                  <a:schemeClr val="bg1"/>
                </a:solidFill>
                <a:latin typeface="Arial" pitchFamily="34" charset="0"/>
                <a:cs typeface="Arial" pitchFamily="34" charset="0"/>
              </a:rPr>
              <a:t>EPA </a:t>
            </a:r>
            <a:r>
              <a:rPr lang="en-US" sz="3200" dirty="0">
                <a:solidFill>
                  <a:schemeClr val="bg1"/>
                </a:solidFill>
                <a:latin typeface="Arial Black" pitchFamily="34" charset="0"/>
              </a:rPr>
              <a:t> </a:t>
            </a:r>
            <a:r>
              <a:rPr lang="en-US" sz="2400" dirty="0">
                <a:solidFill>
                  <a:schemeClr val="bg1"/>
                </a:solidFill>
                <a:latin typeface="Arial" pitchFamily="34" charset="0"/>
                <a:cs typeface="Arial" pitchFamily="34" charset="0"/>
              </a:rPr>
              <a:t>Environmental Protection Agency</a:t>
            </a:r>
            <a:r>
              <a:rPr lang="en-US" sz="2400" dirty="0">
                <a:latin typeface="Arial" pitchFamily="34" charset="0"/>
                <a:cs typeface="Arial" pitchFamily="34" charset="0"/>
              </a:rPr>
              <a:t> </a:t>
            </a:r>
          </a:p>
        </p:txBody>
      </p:sp>
      <p:sp>
        <p:nvSpPr>
          <p:cNvPr id="14" name="TextBox 13"/>
          <p:cNvSpPr txBox="1"/>
          <p:nvPr/>
        </p:nvSpPr>
        <p:spPr>
          <a:xfrm>
            <a:off x="381000" y="1428753"/>
            <a:ext cx="8305800" cy="2062103"/>
          </a:xfrm>
          <a:prstGeom prst="rect">
            <a:avLst/>
          </a:prstGeom>
          <a:noFill/>
        </p:spPr>
        <p:txBody>
          <a:bodyPr wrap="square" rtlCol="0">
            <a:spAutoFit/>
          </a:bodyPr>
          <a:lstStyle/>
          <a:p>
            <a:r>
              <a:rPr lang="en-US" sz="3200" dirty="0"/>
              <a:t>EPA established April 1970 – Richard Nixon</a:t>
            </a:r>
          </a:p>
          <a:p>
            <a:r>
              <a:rPr lang="en-US" dirty="0"/>
              <a:t>	</a:t>
            </a:r>
            <a:r>
              <a:rPr lang="en-US" sz="2400" dirty="0"/>
              <a:t>Establish and enforce environmental protection standards</a:t>
            </a:r>
          </a:p>
          <a:p>
            <a:r>
              <a:rPr lang="en-US" sz="2400" dirty="0"/>
              <a:t>	Conduct research on the adverse effects of pollution</a:t>
            </a:r>
          </a:p>
          <a:p>
            <a:r>
              <a:rPr lang="en-US" sz="2400" dirty="0"/>
              <a:t>	Assist others in arresting pollution </a:t>
            </a:r>
          </a:p>
          <a:p>
            <a:r>
              <a:rPr lang="en-US" sz="2400" dirty="0"/>
              <a:t>	Assist in developing and recommending new policies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2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1369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1905000" y="209552"/>
            <a:ext cx="7239000" cy="584775"/>
          </a:xfrm>
          <a:prstGeom prst="rect">
            <a:avLst/>
          </a:prstGeom>
          <a:noFill/>
        </p:spPr>
        <p:txBody>
          <a:bodyPr wrap="square" rtlCol="0" anchor="ctr">
            <a:spAutoFit/>
          </a:bodyPr>
          <a:lstStyle/>
          <a:p>
            <a:pPr algn="ctr"/>
            <a:r>
              <a:rPr lang="en-US" sz="3200" b="1" dirty="0">
                <a:solidFill>
                  <a:schemeClr val="bg1"/>
                </a:solidFill>
                <a:latin typeface="Arial" pitchFamily="34" charset="0"/>
                <a:cs typeface="Arial" pitchFamily="34" charset="0"/>
              </a:rPr>
              <a:t>EPA </a:t>
            </a:r>
            <a:r>
              <a:rPr lang="en-US" sz="3200" dirty="0">
                <a:solidFill>
                  <a:schemeClr val="bg1"/>
                </a:solidFill>
                <a:latin typeface="Arial Black" pitchFamily="34" charset="0"/>
              </a:rPr>
              <a:t> </a:t>
            </a:r>
            <a:r>
              <a:rPr lang="en-US" sz="2400" dirty="0">
                <a:solidFill>
                  <a:schemeClr val="bg1"/>
                </a:solidFill>
                <a:latin typeface="Arial" pitchFamily="34" charset="0"/>
                <a:cs typeface="Arial" pitchFamily="34" charset="0"/>
              </a:rPr>
              <a:t>Clean Air Act</a:t>
            </a:r>
            <a:endParaRPr lang="en-US" sz="2400" dirty="0">
              <a:latin typeface="Arial" pitchFamily="34" charset="0"/>
              <a:cs typeface="Arial" pitchFamily="34" charset="0"/>
            </a:endParaRPr>
          </a:p>
        </p:txBody>
      </p:sp>
      <p:sp>
        <p:nvSpPr>
          <p:cNvPr id="14" name="TextBox 13"/>
          <p:cNvSpPr txBox="1"/>
          <p:nvPr/>
        </p:nvSpPr>
        <p:spPr>
          <a:xfrm>
            <a:off x="381000" y="1428754"/>
            <a:ext cx="8305800" cy="2431435"/>
          </a:xfrm>
          <a:prstGeom prst="rect">
            <a:avLst/>
          </a:prstGeom>
          <a:noFill/>
        </p:spPr>
        <p:txBody>
          <a:bodyPr wrap="square" rtlCol="0">
            <a:spAutoFit/>
          </a:bodyPr>
          <a:lstStyle/>
          <a:p>
            <a:r>
              <a:rPr lang="en-US" sz="3200" dirty="0"/>
              <a:t>Clean Air Act Amendments 1990</a:t>
            </a:r>
          </a:p>
          <a:p>
            <a:r>
              <a:rPr lang="en-US" dirty="0"/>
              <a:t>	</a:t>
            </a:r>
            <a:r>
              <a:rPr lang="en-US" sz="2400" dirty="0"/>
              <a:t>Clean Air Act 1970</a:t>
            </a:r>
          </a:p>
          <a:p>
            <a:r>
              <a:rPr lang="en-US" sz="2400" dirty="0"/>
              <a:t>	Clean Air Act Amendments of 1977</a:t>
            </a:r>
          </a:p>
          <a:p>
            <a:r>
              <a:rPr lang="en-US" sz="2400" dirty="0"/>
              <a:t>	Montreal Protocol 1987 </a:t>
            </a:r>
          </a:p>
          <a:p>
            <a:r>
              <a:rPr lang="en-US" sz="2400" dirty="0"/>
              <a:t>		(International agreement by 191 countries)</a:t>
            </a:r>
          </a:p>
          <a:p>
            <a:r>
              <a:rPr lang="en-US" sz="2400" dirty="0"/>
              <a:t>	Introduction of Section 608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2000"/>
                                        <p:tgtEl>
                                          <p:spTgt spid="1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fade">
                                      <p:cBhvr>
                                        <p:cTn id="25" dur="2000"/>
                                        <p:tgtEl>
                                          <p:spTgt spid="1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xEl>
                                              <p:pRg st="5" end="5"/>
                                            </p:txEl>
                                          </p:spTgt>
                                        </p:tgtEl>
                                        <p:attrNameLst>
                                          <p:attrName>style.visibility</p:attrName>
                                        </p:attrNameLst>
                                      </p:cBhvr>
                                      <p:to>
                                        <p:strVal val="visible"/>
                                      </p:to>
                                    </p:set>
                                    <p:animEffect transition="in" filter="fade">
                                      <p:cBhvr>
                                        <p:cTn id="30" dur="2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1369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1905000" y="209552"/>
            <a:ext cx="7239000" cy="584775"/>
          </a:xfrm>
          <a:prstGeom prst="rect">
            <a:avLst/>
          </a:prstGeom>
          <a:noFill/>
        </p:spPr>
        <p:txBody>
          <a:bodyPr wrap="square" rtlCol="0" anchor="ctr">
            <a:spAutoFit/>
          </a:bodyPr>
          <a:lstStyle/>
          <a:p>
            <a:pPr algn="ctr"/>
            <a:r>
              <a:rPr lang="en-US" sz="3200" b="1" dirty="0">
                <a:solidFill>
                  <a:schemeClr val="bg1"/>
                </a:solidFill>
                <a:latin typeface="Arial" pitchFamily="34" charset="0"/>
                <a:cs typeface="Arial" pitchFamily="34" charset="0"/>
              </a:rPr>
              <a:t>EPA </a:t>
            </a:r>
            <a:r>
              <a:rPr lang="en-US" sz="3200" dirty="0">
                <a:solidFill>
                  <a:schemeClr val="bg1"/>
                </a:solidFill>
                <a:latin typeface="Arial Black" pitchFamily="34" charset="0"/>
              </a:rPr>
              <a:t> </a:t>
            </a:r>
            <a:r>
              <a:rPr lang="en-US" sz="2400" dirty="0">
                <a:solidFill>
                  <a:schemeClr val="bg1"/>
                </a:solidFill>
                <a:latin typeface="Arial" pitchFamily="34" charset="0"/>
                <a:cs typeface="Arial" pitchFamily="34" charset="0"/>
              </a:rPr>
              <a:t>Clean Air Act Section 608</a:t>
            </a:r>
            <a:endParaRPr lang="en-US" sz="2400" dirty="0">
              <a:latin typeface="Arial" pitchFamily="34" charset="0"/>
              <a:cs typeface="Arial" pitchFamily="34" charset="0"/>
            </a:endParaRPr>
          </a:p>
        </p:txBody>
      </p:sp>
      <p:sp>
        <p:nvSpPr>
          <p:cNvPr id="14" name="TextBox 13"/>
          <p:cNvSpPr txBox="1"/>
          <p:nvPr/>
        </p:nvSpPr>
        <p:spPr>
          <a:xfrm>
            <a:off x="381000" y="1123950"/>
            <a:ext cx="8305800" cy="3539430"/>
          </a:xfrm>
          <a:prstGeom prst="rect">
            <a:avLst/>
          </a:prstGeom>
          <a:noFill/>
        </p:spPr>
        <p:txBody>
          <a:bodyPr wrap="square" rtlCol="0">
            <a:spAutoFit/>
          </a:bodyPr>
          <a:lstStyle/>
          <a:p>
            <a:pPr defTabSz="457200"/>
            <a:r>
              <a:rPr lang="en-US" sz="3200" dirty="0"/>
              <a:t>Clean Air Act Section 608 </a:t>
            </a:r>
            <a:r>
              <a:rPr lang="en-US" dirty="0"/>
              <a:t>(</a:t>
            </a:r>
            <a:r>
              <a:rPr lang="en-US" dirty="0">
                <a:hlinkClick r:id="rId3"/>
              </a:rPr>
              <a:t>http://www.epa.gov/ozone/title6/608/</a:t>
            </a:r>
            <a:r>
              <a:rPr lang="en-US" dirty="0"/>
              <a:t>)</a:t>
            </a:r>
          </a:p>
          <a:p>
            <a:pPr lvl="1"/>
            <a:r>
              <a:rPr lang="en-US" sz="2400" dirty="0"/>
              <a:t>“minimize the emission of refrigerants by maximizing the       recovery and recycling of such substances”</a:t>
            </a:r>
          </a:p>
          <a:p>
            <a:r>
              <a:rPr lang="en-US" sz="2400" dirty="0"/>
              <a:t>	Sales and Distribution</a:t>
            </a:r>
          </a:p>
          <a:p>
            <a:r>
              <a:rPr lang="en-US" sz="2400" dirty="0"/>
              <a:t>	Leak repair requirement</a:t>
            </a:r>
          </a:p>
          <a:p>
            <a:r>
              <a:rPr lang="en-US" sz="2400" dirty="0"/>
              <a:t>	Venting prohibited</a:t>
            </a:r>
          </a:p>
          <a:p>
            <a:r>
              <a:rPr lang="en-US" sz="2400" dirty="0"/>
              <a:t>	Record keeping requirements</a:t>
            </a:r>
          </a:p>
          <a:p>
            <a:r>
              <a:rPr lang="en-US" sz="2400" dirty="0"/>
              <a:t>	Technician and equipment certification</a:t>
            </a:r>
          </a:p>
          <a:p>
            <a:r>
              <a:rPr lang="en-US" sz="2400" dirty="0"/>
              <a:t>	Recycle, recover, reclaim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2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2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2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20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20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al-Slides.png"/>
          <p:cNvPicPr>
            <a:picLocks noChangeAspect="1"/>
          </p:cNvPicPr>
          <p:nvPr/>
        </p:nvPicPr>
        <p:blipFill>
          <a:blip r:embed="rId2" cstate="print"/>
          <a:stretch>
            <a:fillRect/>
          </a:stretch>
        </p:blipFill>
        <p:spPr>
          <a:xfrm>
            <a:off x="0" y="13690"/>
            <a:ext cx="9144000" cy="5129810"/>
          </a:xfrm>
          <a:prstGeom prst="rect">
            <a:avLst/>
          </a:prstGeom>
        </p:spPr>
      </p:pic>
      <p:sp>
        <p:nvSpPr>
          <p:cNvPr id="8" name="TextBox 7"/>
          <p:cNvSpPr txBox="1"/>
          <p:nvPr/>
        </p:nvSpPr>
        <p:spPr>
          <a:xfrm>
            <a:off x="152400" y="4774168"/>
            <a:ext cx="1828800" cy="338554"/>
          </a:xfrm>
          <a:prstGeom prst="rect">
            <a:avLst/>
          </a:prstGeom>
          <a:noFill/>
        </p:spPr>
        <p:txBody>
          <a:bodyPr wrap="square" rtlCol="0">
            <a:spAutoFit/>
          </a:bodyPr>
          <a:lstStyle/>
          <a:p>
            <a:r>
              <a:rPr lang="en-US" sz="1600" dirty="0">
                <a:solidFill>
                  <a:schemeClr val="bg1"/>
                </a:solidFill>
              </a:rPr>
              <a:t>www.raprec.com</a:t>
            </a:r>
          </a:p>
        </p:txBody>
      </p:sp>
      <p:sp>
        <p:nvSpPr>
          <p:cNvPr id="9" name="TextBox 8"/>
          <p:cNvSpPr txBox="1"/>
          <p:nvPr/>
        </p:nvSpPr>
        <p:spPr>
          <a:xfrm>
            <a:off x="7620000" y="4804946"/>
            <a:ext cx="1828800" cy="338554"/>
          </a:xfrm>
          <a:prstGeom prst="rect">
            <a:avLst/>
          </a:prstGeom>
          <a:noFill/>
        </p:spPr>
        <p:txBody>
          <a:bodyPr wrap="square" rtlCol="0">
            <a:spAutoFit/>
          </a:bodyPr>
          <a:lstStyle/>
          <a:p>
            <a:r>
              <a:rPr lang="en-US" sz="1600" dirty="0">
                <a:solidFill>
                  <a:schemeClr val="bg1"/>
                </a:solidFill>
              </a:rPr>
              <a:t>877.3.R</a:t>
            </a:r>
            <a:r>
              <a:rPr lang="en-US" sz="1500" dirty="0">
                <a:solidFill>
                  <a:schemeClr val="bg1"/>
                </a:solidFill>
              </a:rPr>
              <a:t>AP</a:t>
            </a:r>
            <a:r>
              <a:rPr lang="en-US" sz="1600" dirty="0">
                <a:solidFill>
                  <a:schemeClr val="bg1"/>
                </a:solidFill>
              </a:rPr>
              <a:t>R</a:t>
            </a:r>
            <a:r>
              <a:rPr lang="en-US" sz="1500" dirty="0">
                <a:solidFill>
                  <a:schemeClr val="bg1"/>
                </a:solidFill>
              </a:rPr>
              <a:t>EC</a:t>
            </a:r>
          </a:p>
        </p:txBody>
      </p:sp>
      <p:sp>
        <p:nvSpPr>
          <p:cNvPr id="10" name="TextBox 9"/>
          <p:cNvSpPr txBox="1"/>
          <p:nvPr/>
        </p:nvSpPr>
        <p:spPr>
          <a:xfrm>
            <a:off x="1905000" y="209552"/>
            <a:ext cx="7239000" cy="584775"/>
          </a:xfrm>
          <a:prstGeom prst="rect">
            <a:avLst/>
          </a:prstGeom>
          <a:noFill/>
        </p:spPr>
        <p:txBody>
          <a:bodyPr wrap="square" rtlCol="0" anchor="ctr">
            <a:spAutoFit/>
          </a:bodyPr>
          <a:lstStyle/>
          <a:p>
            <a:pPr algn="ctr"/>
            <a:r>
              <a:rPr lang="en-US" sz="3200" b="1" dirty="0">
                <a:solidFill>
                  <a:schemeClr val="bg1"/>
                </a:solidFill>
                <a:latin typeface="Arial" pitchFamily="34" charset="0"/>
                <a:cs typeface="Arial" pitchFamily="34" charset="0"/>
              </a:rPr>
              <a:t>CAA </a:t>
            </a:r>
            <a:r>
              <a:rPr lang="en-US" sz="3200" dirty="0">
                <a:solidFill>
                  <a:schemeClr val="bg1"/>
                </a:solidFill>
                <a:latin typeface="Arial Black" pitchFamily="34" charset="0"/>
              </a:rPr>
              <a:t> </a:t>
            </a:r>
            <a:r>
              <a:rPr lang="en-US" sz="2400" dirty="0">
                <a:solidFill>
                  <a:schemeClr val="bg1"/>
                </a:solidFill>
                <a:latin typeface="Arial" pitchFamily="34" charset="0"/>
                <a:cs typeface="Arial" pitchFamily="34" charset="0"/>
              </a:rPr>
              <a:t>The three “Rs”</a:t>
            </a:r>
            <a:endParaRPr lang="en-US" sz="2400" dirty="0">
              <a:latin typeface="Arial" pitchFamily="34" charset="0"/>
              <a:cs typeface="Arial" pitchFamily="34" charset="0"/>
            </a:endParaRPr>
          </a:p>
        </p:txBody>
      </p:sp>
      <p:sp>
        <p:nvSpPr>
          <p:cNvPr id="14" name="TextBox 13"/>
          <p:cNvSpPr txBox="1"/>
          <p:nvPr/>
        </p:nvSpPr>
        <p:spPr>
          <a:xfrm>
            <a:off x="381000" y="1428753"/>
            <a:ext cx="8305800" cy="2062103"/>
          </a:xfrm>
          <a:prstGeom prst="rect">
            <a:avLst/>
          </a:prstGeom>
          <a:noFill/>
        </p:spPr>
        <p:txBody>
          <a:bodyPr wrap="square" rtlCol="0">
            <a:spAutoFit/>
          </a:bodyPr>
          <a:lstStyle/>
          <a:p>
            <a:pPr defTabSz="457200"/>
            <a:r>
              <a:rPr lang="en-US" sz="3200" dirty="0"/>
              <a:t>Recycle: </a:t>
            </a:r>
            <a:endParaRPr lang="en-US" dirty="0"/>
          </a:p>
          <a:p>
            <a:pPr lvl="1"/>
            <a:r>
              <a:rPr lang="en-US" sz="2400" dirty="0"/>
              <a:t>To extract refrigerant from an appliance and clean refrigerant for reuse without meeting all of the requirements for reclamation. Recycled refrigerant may not be resold and can only be used by same owner.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1211</TotalTime>
  <Words>626</Words>
  <Application>Microsoft Office PowerPoint</Application>
  <PresentationFormat>On-screen Show (16:9)</PresentationFormat>
  <Paragraphs>145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Comic Sans MS</vt:lpstr>
      <vt:lpstr>Lucida Sans Unicode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Rapid Recovery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Card</dc:title>
  <dc:creator>Rodney Stalnaker</dc:creator>
  <cp:lastModifiedBy>Glenn Rose</cp:lastModifiedBy>
  <cp:revision>124</cp:revision>
  <dcterms:created xsi:type="dcterms:W3CDTF">2011-10-03T23:18:30Z</dcterms:created>
  <dcterms:modified xsi:type="dcterms:W3CDTF">2017-10-20T17:56:57Z</dcterms:modified>
</cp:coreProperties>
</file>