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Oswald" panose="020B0604020202020204" charset="0"/>
      <p:regular r:id="rId20"/>
      <p:bold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52FB6D-DF11-4EF8-B878-04EEE79F7C8E}">
  <a:tblStyle styleId="{AD52FB6D-DF11-4EF8-B878-04EEE79F7C8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111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0" y="2270950"/>
            <a:ext cx="8520600" cy="67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353535"/>
              </a:buClr>
              <a:buSzPct val="100000"/>
              <a:buFont typeface="Oswald"/>
              <a:defRPr sz="3600">
                <a:solidFill>
                  <a:srgbClr val="35353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2100200" y="3138925"/>
            <a:ext cx="4943700" cy="92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Condensed"/>
              <a:buNone/>
              <a:defRPr sz="2400" i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246650" y="2963675"/>
            <a:ext cx="650700" cy="0"/>
          </a:xfrm>
          <a:prstGeom prst="straightConnector1">
            <a:avLst/>
          </a:prstGeom>
          <a:noFill/>
          <a:ln w="19050" cap="flat" cmpd="sng">
            <a:solidFill>
              <a:srgbClr val="003067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311700" y="2028813"/>
            <a:ext cx="8520600" cy="67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defRPr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2100200" y="2582363"/>
            <a:ext cx="4943700" cy="92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Roboto Condensed"/>
              <a:buNone/>
              <a:defRPr sz="2400" i="1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573975" y="522375"/>
            <a:ext cx="3996000" cy="4098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353535"/>
              </a:buClr>
              <a:buSzPct val="100000"/>
              <a:defRPr sz="4800">
                <a:solidFill>
                  <a:srgbClr val="353535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40650" y="91775"/>
            <a:ext cx="88470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40650" y="987962"/>
            <a:ext cx="8847000" cy="333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0650" y="91775"/>
            <a:ext cx="88470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0650" y="949606"/>
            <a:ext cx="3906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5080750" y="949606"/>
            <a:ext cx="3906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167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l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55875" y="663025"/>
            <a:ext cx="1735200" cy="3817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522750" y="383258"/>
            <a:ext cx="52536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763775" y="663025"/>
            <a:ext cx="1735200" cy="3817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95125" y="383258"/>
            <a:ext cx="52536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4306775"/>
            <a:ext cx="5998800" cy="605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84900" y="567075"/>
            <a:ext cx="5387700" cy="196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buClr>
                <a:srgbClr val="FFFFFF"/>
              </a:buClr>
              <a:buSzPct val="100000"/>
              <a:defRPr sz="1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35825" y="2521075"/>
            <a:ext cx="3796500" cy="174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0650" y="91775"/>
            <a:ext cx="884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None/>
              <a:defRPr sz="2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0650" y="987962"/>
            <a:ext cx="8847000" cy="33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 Condensed"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Condensed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EPA.png"/>
          <p:cNvPicPr preferRelativeResize="0"/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2785100" y="1254274"/>
            <a:ext cx="3497600" cy="34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1342350" y="865675"/>
            <a:ext cx="63831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b="1"/>
              <a:t>Updates to the Section 608 Refrigerant Management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Appliance Disposal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Appliances with 5 pounds of refrigerant or less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Existing safe disposal requirements extended to HFC appliances (Starting 1/1/18)</a:t>
            </a:r>
          </a:p>
          <a:p>
            <a:pPr marL="342900" lvl="0" indent="-311150" rtl="0">
              <a:spcBef>
                <a:spcPts val="480"/>
              </a:spcBef>
              <a:buClr>
                <a:schemeClr val="dk1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Appliances with between 5 and 50 pounds of refrigerant</a:t>
            </a:r>
            <a:r>
              <a:rPr lang="en" sz="1900" u="sng">
                <a:solidFill>
                  <a:schemeClr val="dk1"/>
                </a:solidFill>
              </a:rPr>
              <a:t> </a:t>
            </a:r>
          </a:p>
          <a:p>
            <a:pPr marL="742950" lvl="1" indent="-260350" rtl="0">
              <a:spcBef>
                <a:spcPts val="480"/>
              </a:spcBef>
              <a:buClr>
                <a:schemeClr val="dk1"/>
              </a:buClr>
              <a:buChar char="–"/>
            </a:pPr>
            <a:r>
              <a:rPr lang="en">
                <a:solidFill>
                  <a:schemeClr val="dk1"/>
                </a:solidFill>
              </a:rPr>
              <a:t>New records for the disposal of appliances containing between 5 and 50 pounds of refrigerant (Starting 1/1/18)</a:t>
            </a:r>
          </a:p>
          <a:p>
            <a:pPr marL="1143000" lvl="2" indent="-190500" rtl="0">
              <a:spcBef>
                <a:spcPts val="480"/>
              </a:spcBef>
              <a:buClr>
                <a:schemeClr val="dk1"/>
              </a:buClr>
              <a:buChar char="•"/>
            </a:pPr>
            <a:r>
              <a:rPr lang="en">
                <a:solidFill>
                  <a:schemeClr val="dk1"/>
                </a:solidFill>
              </a:rPr>
              <a:t>Company name, location of the appliance, date of recovery, and type of refrigerant recovered for each appliance; </a:t>
            </a:r>
          </a:p>
          <a:p>
            <a:pPr marL="1143000" lvl="2" indent="-190500" rtl="0">
              <a:spcBef>
                <a:spcPts val="480"/>
              </a:spcBef>
              <a:buClr>
                <a:schemeClr val="dk1"/>
              </a:buClr>
              <a:buChar char="•"/>
            </a:pPr>
            <a:r>
              <a:rPr lang="en">
                <a:solidFill>
                  <a:schemeClr val="dk1"/>
                </a:solidFill>
              </a:rPr>
              <a:t>Amount of refrigerant (by type) recovered from all disposed appliances in each calendar month; and </a:t>
            </a:r>
          </a:p>
          <a:p>
            <a:pPr marL="1143000" lvl="2" indent="-190500" rtl="0">
              <a:spcBef>
                <a:spcPts val="480"/>
              </a:spcBef>
              <a:buClr>
                <a:schemeClr val="dk1"/>
              </a:buClr>
              <a:buChar char="•"/>
            </a:pPr>
            <a:r>
              <a:rPr lang="en">
                <a:solidFill>
                  <a:schemeClr val="dk1"/>
                </a:solidFill>
              </a:rPr>
              <a:t>Quantity of refrigerant (by type) transferred for reclamation and/or destruction, the person to whom it was transferred, and the date.</a:t>
            </a:r>
          </a:p>
          <a:p>
            <a:pPr marL="742950" lvl="1" indent="-260350" rtl="0">
              <a:spcBef>
                <a:spcPts val="480"/>
              </a:spcBef>
              <a:buClr>
                <a:schemeClr val="dk1"/>
              </a:buClr>
              <a:buChar char="–"/>
            </a:pPr>
            <a:r>
              <a:rPr lang="en">
                <a:solidFill>
                  <a:schemeClr val="dk1"/>
                </a:solidFill>
              </a:rPr>
              <a:t>These records must be maintained by the </a:t>
            </a:r>
            <a:r>
              <a:rPr lang="en">
                <a:solidFill>
                  <a:srgbClr val="FFFFFF"/>
                </a:solidFill>
                <a:highlight>
                  <a:srgbClr val="E69138"/>
                </a:highlight>
              </a:rPr>
              <a:t>technician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and not the owner or operator of the appliance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 Reclamation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EPA is establishing reclamation standards for HFCs and other refrigerants contained in AHRI Standard 700-2016 (Starting 1/1/17)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Reclaimers must analyze each batch of reclaimed refrigerant (Starting 1/1/17)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Annual reporting to EPA on amounts of refrigerant received and reclaimed includes HFCs (Starting 2018, for refrigerant received starting 1/1/17)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Outcomes of 608 Update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Consistent treatment of commonly used refrigerants (e.g., ODS, HFCs, blends)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Incorporating best management practices to reduce leaks from large appliances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Focus on ensuring repairs are effective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Enhancing clarity of the rules to improve compliance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Removing obsolete requirements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Outcomes of 608 Update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190550" y="899525"/>
            <a:ext cx="6774000" cy="340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By promoting the proper handling of refrigerants, EPA anticipates:</a:t>
            </a: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The annual GHG emissions reduction is equivalent to the annual GHG emissions of 1.5 million cars 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EPA estimates $44 million in savings from reduced purchases of refrigerant</a:t>
            </a:r>
          </a:p>
        </p:txBody>
      </p:sp>
      <p:sp>
        <p:nvSpPr>
          <p:cNvPr id="125" name="Shape 125"/>
          <p:cNvSpPr/>
          <p:nvPr/>
        </p:nvSpPr>
        <p:spPr>
          <a:xfrm>
            <a:off x="1190550" y="4467275"/>
            <a:ext cx="6774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999999"/>
                </a:solidFill>
              </a:rPr>
              <a:t>GHG: Greenhouse gas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999999"/>
                </a:solidFill>
              </a:rPr>
              <a:t>MMTCO2eq: Million metric tons carbon dioxide equivalent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999999"/>
                </a:solidFill>
              </a:rPr>
              <a:t>ODP: Ozone depletion potential </a:t>
            </a:r>
          </a:p>
          <a:p>
            <a:pPr lvl="0" rtl="0">
              <a:spcBef>
                <a:spcPts val="0"/>
              </a:spcBef>
              <a:buSzPct val="122222"/>
              <a:buNone/>
            </a:pPr>
            <a:r>
              <a:rPr lang="en" sz="900">
                <a:solidFill>
                  <a:srgbClr val="999999"/>
                </a:solidFill>
              </a:rPr>
              <a:t>MT: Metric tons</a:t>
            </a:r>
          </a:p>
        </p:txBody>
      </p:sp>
      <p:graphicFrame>
        <p:nvGraphicFramePr>
          <p:cNvPr id="126" name="Shape 126"/>
          <p:cNvGraphicFramePr/>
          <p:nvPr/>
        </p:nvGraphicFramePr>
        <p:xfrm>
          <a:off x="1512925" y="172651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{AD52FB6D-DF11-4EF8-B878-04EEE79F7C8E}</a:tableStyleId>
              </a:tblPr>
              <a:tblGrid>
                <a:gridCol w="20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u="none" strike="noStrike" cap="none"/>
                        <a:t>Annual GHG Reduction (MMTCO</a:t>
                      </a:r>
                      <a:r>
                        <a:rPr lang="en" u="none" strike="noStrike" cap="none" baseline="-25000"/>
                        <a:t>2</a:t>
                      </a:r>
                      <a:r>
                        <a:rPr lang="en" u="none" strike="noStrike" cap="none"/>
                        <a:t>eq)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u="none" strike="noStrike" cap="none"/>
                        <a:t>Annual ODS Reduction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u="none" strike="noStrike" cap="none"/>
                        <a:t>(ODP-weighted MT)</a:t>
                      </a: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u="none" strike="noStrike" cap="none"/>
                        <a:t>Annual Incremental Compliance Cost (millions)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2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7.3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2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114</a:t>
                      </a:r>
                    </a:p>
                  </a:txBody>
                  <a:tcPr marL="68575" marR="68575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2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$24.5</a:t>
                      </a:r>
                    </a:p>
                  </a:txBody>
                  <a:tcPr marL="68575" marR="68575" marT="0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Flammable Refrigerants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700"/>
              <a:t>EPA has exempted certain hydrocarbon refrigerants from the venting prohibition when used in specific appliances and, as a consequence, the Section 608 requirements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These are new, self-contained, small appliances specifically designed to use hydrocarbon refrigerants 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EPA does not anticipate that opening up such appliances for servicing or recharging will be common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Such appliances are identifiable by red tubing and other markings</a:t>
            </a:r>
          </a:p>
          <a:p>
            <a:pPr marL="342900" marR="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700"/>
              <a:t>It is illegal to use hydrocarbon or other flammable refrigerants (such as R-22a) in existing HCFC/HFC appliances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This is true whether the refrigerant is sold to a certified technician or not</a:t>
            </a:r>
          </a:p>
          <a:p>
            <a:pPr marL="342900" marR="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700"/>
              <a:t>Some flammable refrigerants are not exempt from the Section 608 requirements (such as HFC-32) and may only be purchased by a certified technician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Recovery and/or recycling equipment for use with such flammable refrigerants must be certified to ensure safety for those refrigerants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87900" y="663025"/>
            <a:ext cx="1871100" cy="381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YOUR</a:t>
            </a:r>
          </a:p>
          <a:p>
            <a:pPr lvl="0">
              <a:spcBef>
                <a:spcPts val="0"/>
              </a:spcBef>
              <a:buNone/>
            </a:pPr>
            <a:r>
              <a:rPr lang="en" sz="2600"/>
              <a:t>IMPACT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522750" y="383258"/>
            <a:ext cx="52536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Reporting on all appliances greater than 5 pounds</a:t>
            </a:r>
          </a:p>
          <a:p>
            <a:pPr marL="457200" lvl="0" indent="-33020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Technicians are now responsible and held accountable</a:t>
            </a:r>
          </a:p>
          <a:p>
            <a:pPr marL="457200" lvl="0" indent="-33020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Contractors (including scrapers) must collect data and must be able to report monthly</a:t>
            </a:r>
          </a:p>
          <a:p>
            <a:pPr marL="457200" lvl="0" indent="-33020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Scrapers must provide make, model, serial number or ID to the service technician for all removed equipment.</a:t>
            </a:r>
          </a:p>
          <a:p>
            <a:pPr marL="457200" lvl="0" indent="-33020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Wholesalers must provide docs for all recovery cylinders to contractors who must tie each pound back their recovery.</a:t>
            </a: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Reclaimers must provide documentation down the chain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763775" y="663025"/>
            <a:ext cx="1735200" cy="381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OUR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IMPACT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95125" y="383258"/>
            <a:ext cx="52536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Every Rapid Recovery Tech is EPA Certified.</a:t>
            </a: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All Rapid Recovery proprietary recovery equipment is already certified for HFCs as well as CFCs and HCFCs.</a:t>
            </a: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Rapid Recovery documentation exceeds all EPA requirements.</a:t>
            </a: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Rapid Recovery does not recover hydrocarbon or other flammable refrigerants (such as 22a). The use of these refrigerants in existing Type II HCFC/HFC appliances is illegal.</a:t>
            </a:r>
          </a:p>
          <a:p>
            <a:pPr marL="457200" lvl="0" indent="-330200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1600"/>
              <a:t>Rapid Recovery is the solution to this Contractor and Technician challenge. From recovery to documentation, we address it all.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1131625" y="1525375"/>
            <a:ext cx="6880800" cy="133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STAY IN COMPLIANCE WITH</a:t>
            </a:r>
          </a:p>
          <a:p>
            <a:pPr lvl="0">
              <a:spcBef>
                <a:spcPts val="0"/>
              </a:spcBef>
              <a:buNone/>
            </a:pPr>
            <a:r>
              <a:rPr lang="en" sz="4200"/>
              <a:t>RAPID RECOVERY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2100200" y="3226123"/>
            <a:ext cx="4943700" cy="5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0"/>
              <a:t>877.372.7732 | www.raprec.com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2229000" y="3004436"/>
            <a:ext cx="4686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1275800" y="-10352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Refrigerant Management Program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6512" y="918491"/>
            <a:ext cx="4121700" cy="41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>
            <a:off x="5311493" y="2790659"/>
            <a:ext cx="1325999" cy="37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b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</a:p>
        </p:txBody>
      </p:sp>
      <p:sp>
        <p:nvSpPr>
          <p:cNvPr id="50" name="Shape 50"/>
          <p:cNvSpPr/>
          <p:nvPr/>
        </p:nvSpPr>
        <p:spPr>
          <a:xfrm>
            <a:off x="4000690" y="1312887"/>
            <a:ext cx="1133400" cy="3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Technician Certification</a:t>
            </a:r>
          </a:p>
        </p:txBody>
      </p:sp>
      <p:sp>
        <p:nvSpPr>
          <p:cNvPr id="51" name="Shape 51"/>
          <p:cNvSpPr/>
          <p:nvPr/>
        </p:nvSpPr>
        <p:spPr>
          <a:xfrm>
            <a:off x="5117704" y="3606962"/>
            <a:ext cx="1506600" cy="53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 &amp;  Recycling</a:t>
            </a:r>
            <a:b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</a:p>
        </p:txBody>
      </p:sp>
      <p:sp>
        <p:nvSpPr>
          <p:cNvPr id="52" name="Shape 52"/>
          <p:cNvSpPr/>
          <p:nvPr/>
        </p:nvSpPr>
        <p:spPr>
          <a:xfrm>
            <a:off x="2775145" y="3404007"/>
            <a:ext cx="985799" cy="53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Repairing Refrigerant Leaks</a:t>
            </a:r>
          </a:p>
        </p:txBody>
      </p:sp>
      <p:sp>
        <p:nvSpPr>
          <p:cNvPr id="53" name="Shape 53"/>
          <p:cNvSpPr/>
          <p:nvPr/>
        </p:nvSpPr>
        <p:spPr>
          <a:xfrm>
            <a:off x="4986500" y="1742258"/>
            <a:ext cx="1478700" cy="5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Refrigerant</a:t>
            </a:r>
            <a:b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 </a:t>
            </a:r>
            <a:b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Restriction</a:t>
            </a:r>
          </a:p>
        </p:txBody>
      </p:sp>
      <p:sp>
        <p:nvSpPr>
          <p:cNvPr id="54" name="Shape 54"/>
          <p:cNvSpPr/>
          <p:nvPr/>
        </p:nvSpPr>
        <p:spPr>
          <a:xfrm>
            <a:off x="3768145" y="4139690"/>
            <a:ext cx="1599600" cy="22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Recordkeeping</a:t>
            </a:r>
          </a:p>
        </p:txBody>
      </p:sp>
      <p:sp>
        <p:nvSpPr>
          <p:cNvPr id="55" name="Shape 55"/>
          <p:cNvSpPr/>
          <p:nvPr/>
        </p:nvSpPr>
        <p:spPr>
          <a:xfrm>
            <a:off x="2652402" y="2455946"/>
            <a:ext cx="1108500" cy="37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Appliance Disposal</a:t>
            </a:r>
          </a:p>
        </p:txBody>
      </p:sp>
      <p:sp>
        <p:nvSpPr>
          <p:cNvPr id="56" name="Shape 56"/>
          <p:cNvSpPr/>
          <p:nvPr/>
        </p:nvSpPr>
        <p:spPr>
          <a:xfrm>
            <a:off x="3066425" y="1695742"/>
            <a:ext cx="934200" cy="37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Refrigerant Reclamation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1275800" y="-10352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Refrigerant Management Program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</a:rPr>
              <a:t>What refrigerants are affected?</a:t>
            </a:r>
          </a:p>
          <a:p>
            <a:pPr marL="342900" lvl="0" indent="-311150" rtl="0">
              <a:spcBef>
                <a:spcPts val="480"/>
              </a:spcBef>
              <a:buClr>
                <a:srgbClr val="000000"/>
              </a:buClr>
              <a:buSzPct val="100000"/>
              <a:buChar char="•"/>
            </a:pPr>
            <a:r>
              <a:rPr lang="en" sz="1900">
                <a:solidFill>
                  <a:srgbClr val="000000"/>
                </a:solidFill>
              </a:rPr>
              <a:t>Ozone-depleting refrigerants (i.e., CFCs and HCFCs)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Currently subject to the Section 608(c) venting prohibition 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Currently subject to the existing regulatory standards and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requirements </a:t>
            </a:r>
          </a:p>
          <a:p>
            <a:pPr marL="342900" lvl="0" indent="-311150" rtl="0">
              <a:spcBef>
                <a:spcPts val="480"/>
              </a:spcBef>
              <a:buClr>
                <a:srgbClr val="000000"/>
              </a:buClr>
              <a:buSzPct val="100000"/>
              <a:buChar char="•"/>
            </a:pPr>
            <a:r>
              <a:rPr lang="en" sz="1900">
                <a:solidFill>
                  <a:srgbClr val="000000"/>
                </a:solidFill>
              </a:rPr>
              <a:t>Substitute refrigerants (e.g., HFCs, HFOs, and PFCs)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Includes any substitute refrigerant not specifically exempted*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Currently subject to the Section 608(c) venting prohibition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Will be subject to the regulatory standards and requirements starting 2017, 2018, or 2019</a:t>
            </a:r>
          </a:p>
          <a:p>
            <a:pPr marL="342900" lvl="0" indent="-311150" rtl="0">
              <a:spcBef>
                <a:spcPts val="480"/>
              </a:spcBef>
              <a:buClr>
                <a:srgbClr val="000000"/>
              </a:buClr>
              <a:buSzPct val="100000"/>
              <a:buChar char="•"/>
            </a:pPr>
            <a:r>
              <a:rPr lang="en" sz="1900">
                <a:solidFill>
                  <a:srgbClr val="000000"/>
                </a:solidFill>
              </a:rPr>
              <a:t>Exempt substitute refrigerants (e.g., ammonia and CO</a:t>
            </a:r>
            <a:r>
              <a:rPr lang="en" sz="1900" baseline="-25000">
                <a:solidFill>
                  <a:srgbClr val="000000"/>
                </a:solidFill>
              </a:rPr>
              <a:t>2</a:t>
            </a:r>
            <a:r>
              <a:rPr lang="en" sz="1900">
                <a:solidFill>
                  <a:srgbClr val="000000"/>
                </a:solidFill>
              </a:rPr>
              <a:t>)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Not subject to the venting prohibition in specific end-uses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Not subject to the regulatory standards and requirements in those uses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rgbClr val="000000"/>
                </a:solidFill>
              </a:rPr>
              <a:t>May be subject to other requirements (e.g., OSHA)</a:t>
            </a:r>
          </a:p>
        </p:txBody>
      </p:sp>
      <p:sp>
        <p:nvSpPr>
          <p:cNvPr id="63" name="Shape 63"/>
          <p:cNvSpPr/>
          <p:nvPr/>
        </p:nvSpPr>
        <p:spPr>
          <a:xfrm>
            <a:off x="1190550" y="4684625"/>
            <a:ext cx="6774000" cy="38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2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*While these slides highlight appliances containing HFCs, appliances containing other non-exempt substitute refrigerants, including HFOs and HFO blends, are subject to the same requirements.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275800" y="-10352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Technician Certification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11150" rtl="0">
              <a:spcBef>
                <a:spcPts val="1000"/>
              </a:spcBef>
              <a:buClr>
                <a:srgbClr val="000000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You must be a Section 608 certified technician to open HFC appliances (Starting 1/1/18) R-134a, 410a</a:t>
            </a:r>
          </a:p>
          <a:p>
            <a:pPr marL="742950" lvl="1" indent="-26035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Char char="–"/>
            </a:pPr>
            <a:r>
              <a:rPr lang="en" b="1">
                <a:solidFill>
                  <a:schemeClr val="dk1"/>
                </a:solidFill>
              </a:rPr>
              <a:t>EPA is not requiring recertification of current technicians at this time</a:t>
            </a:r>
          </a:p>
          <a:p>
            <a:pPr marL="742950" lvl="1" indent="-260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–"/>
            </a:pPr>
            <a:r>
              <a:rPr lang="en">
                <a:solidFill>
                  <a:schemeClr val="dk1"/>
                </a:solidFill>
              </a:rPr>
              <a:t>EPA is not changing the types of certifications</a:t>
            </a:r>
          </a:p>
          <a:p>
            <a:pPr marL="742950" lvl="1" indent="-2603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chemeClr val="dk1"/>
                </a:solidFill>
              </a:rPr>
              <a:t>EPA is developing an updated test bank for certifying new technicians</a:t>
            </a:r>
            <a:r>
              <a:rPr lang="en">
                <a:solidFill>
                  <a:srgbClr val="000000"/>
                </a:solidFill>
              </a:rPr>
              <a:t> </a:t>
            </a:r>
          </a:p>
          <a:p>
            <a:pPr marL="342900" lvl="0" indent="-311150" rtl="0">
              <a:spcBef>
                <a:spcPts val="1000"/>
              </a:spcBef>
              <a:buClr>
                <a:schemeClr val="dk1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You must be a Section 608 certified technician to purchase HFC refrigerant (Starting 1/1/18)</a:t>
            </a:r>
          </a:p>
          <a:p>
            <a:pPr marL="342900" lvl="0" indent="-311150" rtl="0">
              <a:spcBef>
                <a:spcPts val="1000"/>
              </a:spcBef>
              <a:buClr>
                <a:schemeClr val="dk1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Refrigerant distributors may only sell HFC refrigerants to certified technicians and must maintain records for those sales (Starting 1/1/18)</a:t>
            </a:r>
          </a:p>
        </p:txBody>
      </p:sp>
      <p:sp>
        <p:nvSpPr>
          <p:cNvPr id="70" name="Shape 70"/>
          <p:cNvSpPr/>
          <p:nvPr/>
        </p:nvSpPr>
        <p:spPr>
          <a:xfrm>
            <a:off x="1190550" y="4684625"/>
            <a:ext cx="6774000" cy="38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" sz="900" i="1">
                <a:solidFill>
                  <a:schemeClr val="dk1"/>
                </a:solidFill>
              </a:rPr>
              <a:t>Throughout this presentation, the term HFC is being used to represent all non-exempt substitutes.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1275800" y="-10352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Service Practices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11150" rtl="0">
              <a:spcBef>
                <a:spcPts val="1000"/>
              </a:spcBef>
              <a:buClr>
                <a:schemeClr val="dk1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Technicians must use certified recovery and/or recycling equipment when opening an HFC appliance (Starting 1/1/18)</a:t>
            </a:r>
          </a:p>
          <a:p>
            <a:pPr marL="342900" lvl="0" indent="-311150" rtl="0">
              <a:spcBef>
                <a:spcPts val="1000"/>
              </a:spcBef>
              <a:buClr>
                <a:schemeClr val="dk1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Technicians must evacuate to the specified levels of vacuum when opening HFC appliances (Starting 1/1/18)</a:t>
            </a:r>
          </a:p>
          <a:p>
            <a:pPr marL="342900" lvl="0" indent="-311150" rtl="0">
              <a:spcBef>
                <a:spcPts val="1000"/>
              </a:spcBef>
              <a:buClr>
                <a:schemeClr val="dk1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Newly manufactured or imported recovery and/or recycling equipment models must be certified for use with HFCs (Starting 1/1/17)</a:t>
            </a:r>
          </a:p>
          <a:p>
            <a:pPr marL="342900" lvl="0" indent="-311150" rtl="0">
              <a:spcBef>
                <a:spcPts val="1000"/>
              </a:spcBef>
              <a:buClr>
                <a:schemeClr val="dk1"/>
              </a:buClr>
              <a:buSzPct val="100000"/>
              <a:buChar char="•"/>
            </a:pPr>
            <a:r>
              <a:rPr lang="en" sz="1900">
                <a:solidFill>
                  <a:schemeClr val="dk1"/>
                </a:solidFill>
              </a:rPr>
              <a:t>EPA is adopting a UL flammability standard as part of the certification to ensure the safe use of recovery equipment designed for flammable refrigerants (Starting 1/1/17)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 Leak Repair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u="sng">
                <a:solidFill>
                  <a:schemeClr val="dk1"/>
                </a:solidFill>
              </a:rPr>
              <a:t>Leak Rates and Duty to Repair</a:t>
            </a:r>
          </a:p>
          <a:p>
            <a:pPr marL="342900" lvl="0" indent="-311150" rtl="0">
              <a:spcBef>
                <a:spcPts val="480"/>
              </a:spcBef>
              <a:buClr>
                <a:srgbClr val="000000"/>
              </a:buClr>
              <a:buSzPct val="100000"/>
              <a:buChar char="•"/>
            </a:pPr>
            <a:r>
              <a:rPr lang="en" sz="1900"/>
              <a:t>Starting 1/1/2019, these modified leak repair requirements will apply to all refrigerants (excluding exempt refrigerants cited earlier)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/>
              <a:t>The existing leak repair requirements will continue as is for ODS appliances until 1/1/19</a:t>
            </a:r>
            <a:r>
              <a:rPr lang="en">
                <a:solidFill>
                  <a:srgbClr val="000000"/>
                </a:solidFill>
              </a:rPr>
              <a:t> </a:t>
            </a:r>
          </a:p>
          <a:p>
            <a:pPr marL="342900" lvl="0" indent="-311150" rtl="0">
              <a:spcBef>
                <a:spcPts val="480"/>
              </a:spcBef>
              <a:buClr>
                <a:srgbClr val="000000"/>
              </a:buClr>
              <a:buSzPct val="100000"/>
              <a:buChar char="•"/>
            </a:pPr>
            <a:r>
              <a:rPr lang="en" sz="1900"/>
              <a:t>The leak rate must be calculated every time refrigerant is added to an appliance containing ≥50 lbs. of refrigerant</a:t>
            </a:r>
          </a:p>
          <a:p>
            <a:pPr marL="742950" lvl="1" indent="-260350" rtl="0">
              <a:spcBef>
                <a:spcPts val="360"/>
              </a:spcBef>
              <a:buClr>
                <a:srgbClr val="000000"/>
              </a:buClr>
              <a:buChar char="–"/>
            </a:pPr>
            <a:r>
              <a:rPr lang="en"/>
              <a:t>The repair requirements described on the following slides apply starting January 1, 2019, only if over the threshold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 Leak Repair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chemeClr val="dk1"/>
                </a:solidFill>
              </a:rPr>
              <a:t>Leak Rates and Duty to Repair (Con’t)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Revised leak rate thresholds: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30% for Industrial Process Refrigeration (IPR) (lowered from 35%)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20% for commercial refrigeration (lowered from 35%)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10% for comfort cooling (lowered from 15%)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A certified technician must perform a leak inspection to identify the necessary repairs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The repair must bring the appliance leak rate below the threshold</a:t>
            </a:r>
          </a:p>
          <a:p>
            <a:pPr marL="742950" lvl="1" indent="-260350" rtl="0">
              <a:lnSpc>
                <a:spcPct val="80000"/>
              </a:lnSpc>
              <a:spcBef>
                <a:spcPts val="322"/>
              </a:spcBef>
              <a:buClr>
                <a:srgbClr val="000000"/>
              </a:buClr>
              <a:buChar char="–"/>
            </a:pPr>
            <a:r>
              <a:rPr lang="en">
                <a:solidFill>
                  <a:schemeClr val="dk1"/>
                </a:solidFill>
              </a:rPr>
              <a:t>Must be demonstrated when calculating leak rate upon next refrigerant addition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 Leak Repair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2400" u="sng">
                <a:solidFill>
                  <a:schemeClr val="dk1"/>
                </a:solidFill>
              </a:rPr>
              <a:t>Verification tests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Must demonstrate that leaks were successfully repaired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Initial verification tests- done before refrigerant is added back into the repaired appliance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Follow-up verification tests- done after the repaired appliance returns to normal operating characteristics and conditions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/>
              <a:t>Requirement extended to commercial refrigeration and comfort cooling (currently required only for IPR)</a:t>
            </a:r>
          </a:p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900"/>
              <a:t>If either the initial or follow-up verification test indicates that repairs were not successful, you may conduct as many additional repairs and verification tests as needed within the 30-day repair period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1275800" y="-103525"/>
            <a:ext cx="4735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rgbClr val="FFFFFF"/>
                </a:solidFill>
              </a:rPr>
              <a:t>Changes to Leak Repair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190550" y="899525"/>
            <a:ext cx="6774000" cy="37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900" u="sng"/>
              <a:t>Definition of Appliance: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Char char="–"/>
            </a:pPr>
            <a:r>
              <a:rPr lang="en"/>
              <a:t>Clarifies that each independent circuit in a system with multiple circuits is a separate appliance</a:t>
            </a:r>
          </a:p>
          <a:p>
            <a:pPr marL="342900" lvl="0" indent="-311150" rtl="0">
              <a:spcBef>
                <a:spcPts val="480"/>
              </a:spcBef>
              <a:buClr>
                <a:schemeClr val="dk1"/>
              </a:buClr>
              <a:buSzPct val="100000"/>
              <a:buChar char="•"/>
            </a:pPr>
            <a:r>
              <a:rPr lang="en" sz="1900" u="sng">
                <a:solidFill>
                  <a:schemeClr val="dk1"/>
                </a:solidFill>
              </a:rPr>
              <a:t>Leak rate calculations: </a:t>
            </a:r>
          </a:p>
          <a:p>
            <a:pPr marL="742950" lvl="1" indent="-260350" rtl="0">
              <a:spcBef>
                <a:spcPts val="480"/>
              </a:spcBef>
              <a:buClr>
                <a:schemeClr val="dk1"/>
              </a:buClr>
              <a:buChar char="–"/>
            </a:pPr>
            <a:r>
              <a:rPr lang="en">
                <a:solidFill>
                  <a:schemeClr val="dk1"/>
                </a:solidFill>
              </a:rPr>
              <a:t>Provides that under the “Rolling Average Method” (formerly “Method 2”) in order to “close out” a leak event the owner or operator must repair all identified leaks and verify that the repairs have been successful.</a:t>
            </a:r>
          </a:p>
          <a:p>
            <a:pPr marL="342900" lvl="0" indent="-311150" rtl="0">
              <a:spcBef>
                <a:spcPts val="480"/>
              </a:spcBef>
              <a:buClr>
                <a:schemeClr val="dk1"/>
              </a:buClr>
              <a:buSzPct val="100000"/>
              <a:buChar char="•"/>
            </a:pPr>
            <a:r>
              <a:rPr lang="en" sz="1900" u="sng">
                <a:solidFill>
                  <a:schemeClr val="dk1"/>
                </a:solidFill>
              </a:rPr>
              <a:t>Recordkeeping:</a:t>
            </a:r>
          </a:p>
          <a:p>
            <a:pPr marL="742950" lvl="1" indent="-260350" rtl="0">
              <a:spcBef>
                <a:spcPts val="480"/>
              </a:spcBef>
              <a:buClr>
                <a:schemeClr val="dk1"/>
              </a:buClr>
              <a:buChar char="–"/>
            </a:pPr>
            <a:r>
              <a:rPr lang="en">
                <a:solidFill>
                  <a:srgbClr val="FFFFFF"/>
                </a:solidFill>
                <a:highlight>
                  <a:srgbClr val="E69138"/>
                </a:highlight>
              </a:rPr>
              <a:t>Technicians</a:t>
            </a:r>
            <a:r>
              <a:rPr lang="en">
                <a:solidFill>
                  <a:schemeClr val="dk1"/>
                </a:solidFill>
              </a:rPr>
              <a:t> must provide owners and operators with invoices (including amount of refrigerant added), and results of leak inspections and verification tests</a:t>
            </a:r>
          </a:p>
          <a:p>
            <a:pPr marL="742950" lvl="1" indent="-260350" rtl="0">
              <a:spcBef>
                <a:spcPts val="480"/>
              </a:spcBef>
              <a:buClr>
                <a:schemeClr val="dk1"/>
              </a:buClr>
              <a:buChar char="–"/>
            </a:pPr>
            <a:r>
              <a:rPr lang="en">
                <a:solidFill>
                  <a:schemeClr val="dk1"/>
                </a:solidFill>
              </a:rPr>
              <a:t>Electronic recordkeeping encouraged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-Branded 3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1370</Words>
  <Application>Microsoft Office PowerPoint</Application>
  <PresentationFormat>On-screen Show (16:9)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Oswald</vt:lpstr>
      <vt:lpstr>Arial</vt:lpstr>
      <vt:lpstr>Roboto Condensed</vt:lpstr>
      <vt:lpstr>Co-Branded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IMPACT</vt:lpstr>
      <vt:lpstr>OUR IMPACT</vt:lpstr>
      <vt:lpstr>STAY IN COMPLIANCE WITH RAPID RECOVERY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Lowrie</dc:creator>
  <cp:lastModifiedBy>Glenn Rose</cp:lastModifiedBy>
  <cp:revision>1</cp:revision>
  <dcterms:modified xsi:type="dcterms:W3CDTF">2017-05-23T16:27:53Z</dcterms:modified>
</cp:coreProperties>
</file>